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18"/>
  </p:notesMasterIdLst>
  <p:handoutMasterIdLst>
    <p:handoutMasterId r:id="rId19"/>
  </p:handoutMasterIdLst>
  <p:sldIdLst>
    <p:sldId id="326" r:id="rId2"/>
    <p:sldId id="383" r:id="rId3"/>
    <p:sldId id="381" r:id="rId4"/>
    <p:sldId id="388" r:id="rId5"/>
    <p:sldId id="393" r:id="rId6"/>
    <p:sldId id="384" r:id="rId7"/>
    <p:sldId id="386" r:id="rId8"/>
    <p:sldId id="394" r:id="rId9"/>
    <p:sldId id="389" r:id="rId10"/>
    <p:sldId id="392" r:id="rId11"/>
    <p:sldId id="390" r:id="rId12"/>
    <p:sldId id="396" r:id="rId13"/>
    <p:sldId id="397" r:id="rId14"/>
    <p:sldId id="379" r:id="rId15"/>
    <p:sldId id="391" r:id="rId16"/>
    <p:sldId id="395" r:id="rId17"/>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MET-ROBERT Vanessa" initials="MV"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30"/>
    <p:restoredTop sz="70012" autoAdjust="0"/>
  </p:normalViewPr>
  <p:slideViewPr>
    <p:cSldViewPr showGuides="1">
      <p:cViewPr>
        <p:scale>
          <a:sx n="60" d="100"/>
          <a:sy n="60" d="100"/>
        </p:scale>
        <p:origin x="-2506" y="-41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259"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6347" cy="49649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3" y="2"/>
            <a:ext cx="2946347" cy="496490"/>
          </a:xfrm>
          <a:prstGeom prst="rect">
            <a:avLst/>
          </a:prstGeom>
        </p:spPr>
        <p:txBody>
          <a:bodyPr vert="horz" lIns="91440" tIns="45720" rIns="91440" bIns="45720" rtlCol="0"/>
          <a:lstStyle>
            <a:lvl1pPr algn="r">
              <a:defRPr sz="1200"/>
            </a:lvl1pPr>
          </a:lstStyle>
          <a:p>
            <a:fld id="{F6CB9510-8DC1-49A7-890D-DC4361C3F2C2}" type="datetimeFigureOut">
              <a:rPr lang="fr-FR" smtClean="0"/>
              <a:t>17/05/2021</a:t>
            </a:fld>
            <a:endParaRPr lang="fr-FR"/>
          </a:p>
        </p:txBody>
      </p:sp>
      <p:sp>
        <p:nvSpPr>
          <p:cNvPr id="5" name="Espace réservé du numéro de diapositive 4"/>
          <p:cNvSpPr>
            <a:spLocks noGrp="1"/>
          </p:cNvSpPr>
          <p:nvPr>
            <p:ph type="sldNum" sz="quarter" idx="3"/>
          </p:nvPr>
        </p:nvSpPr>
        <p:spPr>
          <a:xfrm>
            <a:off x="3851343" y="9431600"/>
            <a:ext cx="2946347" cy="496490"/>
          </a:xfrm>
          <a:prstGeom prst="rect">
            <a:avLst/>
          </a:prstGeom>
        </p:spPr>
        <p:txBody>
          <a:bodyPr vert="horz" lIns="91440" tIns="45720" rIns="91440" bIns="45720" rtlCol="0" anchor="b"/>
          <a:lstStyle>
            <a:lvl1pPr algn="r">
              <a:defRPr sz="1200"/>
            </a:lvl1pPr>
          </a:lstStyle>
          <a:p>
            <a:fld id="{655C9761-C718-4A57-BC02-028B54D97ED4}" type="slidenum">
              <a:rPr lang="fr-FR" smtClean="0"/>
              <a:t>‹N°›</a:t>
            </a:fld>
            <a:endParaRPr lang="fr-FR"/>
          </a:p>
        </p:txBody>
      </p:sp>
    </p:spTree>
    <p:extLst>
      <p:ext uri="{BB962C8B-B14F-4D97-AF65-F5344CB8AC3E}">
        <p14:creationId xmlns:p14="http://schemas.microsoft.com/office/powerpoint/2010/main" val="223825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6347" cy="49649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1343" y="2"/>
            <a:ext cx="2946347" cy="49649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17/05/2021</a:t>
            </a:fld>
            <a:endParaRPr lang="fr-FR" dirty="0"/>
          </a:p>
        </p:txBody>
      </p:sp>
      <p:sp>
        <p:nvSpPr>
          <p:cNvPr id="4" name="Espace réservé de l'image des diapositives 3"/>
          <p:cNvSpPr>
            <a:spLocks noGrp="1" noRot="1" noChangeAspect="1"/>
          </p:cNvSpPr>
          <p:nvPr>
            <p:ph type="sldImg" idx="2"/>
          </p:nvPr>
        </p:nvSpPr>
        <p:spPr>
          <a:xfrm>
            <a:off x="88900" y="744538"/>
            <a:ext cx="6621463" cy="37258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16661"/>
            <a:ext cx="5439410" cy="446841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431600"/>
            <a:ext cx="2946347" cy="49649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1343" y="9431600"/>
            <a:ext cx="2946347" cy="49649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Arial" pitchFamily="34" charset="0"/>
                <a:ea typeface="+mn-ea"/>
                <a:cs typeface="+mn-cs"/>
              </a:rPr>
              <a:t>Plusieurs projets de recherche ont été menés sur le bassin Seine-Normandie qui permettent d’identifier (qualifier/quantifier) les impacts du changement climatique sur le Bassin: </a:t>
            </a:r>
          </a:p>
          <a:p>
            <a:r>
              <a:rPr lang="fr-FR" sz="1200" b="0" i="0" u="none" strike="noStrike" kern="1200" baseline="0" dirty="0" smtClean="0">
                <a:solidFill>
                  <a:schemeClr val="tx1"/>
                </a:solidFill>
                <a:latin typeface="Arial" pitchFamily="34" charset="0"/>
                <a:ea typeface="+mn-ea"/>
                <a:cs typeface="+mn-cs"/>
              </a:rPr>
              <a:t>- le projet GICC-Seine (2002);</a:t>
            </a:r>
          </a:p>
          <a:p>
            <a:r>
              <a:rPr lang="fr-FR" sz="1200" b="0" i="0" u="none" strike="noStrike" kern="1200" baseline="0" dirty="0" smtClean="0">
                <a:solidFill>
                  <a:schemeClr val="tx1"/>
                </a:solidFill>
                <a:latin typeface="Arial" pitchFamily="34" charset="0"/>
                <a:ea typeface="+mn-ea"/>
                <a:cs typeface="+mn-cs"/>
              </a:rPr>
              <a:t>- la thèse de Julien </a:t>
            </a:r>
            <a:r>
              <a:rPr lang="fr-FR" sz="1200" b="0" i="0" u="none" strike="noStrike" kern="1200" baseline="0" dirty="0" err="1" smtClean="0">
                <a:solidFill>
                  <a:schemeClr val="tx1"/>
                </a:solidFill>
                <a:latin typeface="Arial" pitchFamily="34" charset="0"/>
                <a:ea typeface="+mn-ea"/>
                <a:cs typeface="+mn-cs"/>
              </a:rPr>
              <a:t>Boé</a:t>
            </a:r>
            <a:r>
              <a:rPr lang="fr-FR" sz="1200" b="0" i="0" u="none" strike="noStrike" kern="1200" baseline="0" dirty="0" smtClean="0">
                <a:solidFill>
                  <a:schemeClr val="tx1"/>
                </a:solidFill>
                <a:latin typeface="Arial" pitchFamily="34" charset="0"/>
                <a:ea typeface="+mn-ea"/>
                <a:cs typeface="+mn-cs"/>
              </a:rPr>
              <a:t> (2007);</a:t>
            </a:r>
          </a:p>
          <a:p>
            <a:r>
              <a:rPr lang="fr-FR" sz="1200" b="0" i="0" u="none" strike="noStrike" kern="1200" baseline="0" dirty="0" smtClean="0">
                <a:solidFill>
                  <a:schemeClr val="tx1"/>
                </a:solidFill>
                <a:latin typeface="Arial" pitchFamily="34" charset="0"/>
                <a:ea typeface="+mn-ea"/>
                <a:cs typeface="+mn-cs"/>
              </a:rPr>
              <a:t>- le projet REXHYSS (suite de GICC-Seine);</a:t>
            </a:r>
          </a:p>
          <a:p>
            <a:r>
              <a:rPr lang="fr-FR" sz="1200" b="0" i="0" u="none" strike="noStrike" kern="1200" baseline="0" dirty="0" smtClean="0">
                <a:solidFill>
                  <a:schemeClr val="tx1"/>
                </a:solidFill>
                <a:latin typeface="Arial" pitchFamily="34" charset="0"/>
                <a:ea typeface="+mn-ea"/>
                <a:cs typeface="+mn-cs"/>
              </a:rPr>
              <a:t>- le projet Explore 2070 (2010) qui propose des stratégies d’adaptation pour les milieux aquatiques sur l’ensemble du territoire Français;</a:t>
            </a:r>
          </a:p>
          <a:p>
            <a:r>
              <a:rPr lang="fr-FR" sz="1200" b="0" i="0" u="none" strike="noStrike" kern="1200" baseline="0" dirty="0" smtClean="0">
                <a:solidFill>
                  <a:schemeClr val="tx1"/>
                </a:solidFill>
                <a:latin typeface="Arial" pitchFamily="34" charset="0"/>
                <a:ea typeface="+mn-ea"/>
                <a:cs typeface="+mn-cs"/>
              </a:rPr>
              <a:t>- le projet </a:t>
            </a:r>
            <a:r>
              <a:rPr lang="fr-FR" sz="1200" b="0" i="0" u="none" strike="noStrike" kern="1200" baseline="0" dirty="0" err="1" smtClean="0">
                <a:solidFill>
                  <a:schemeClr val="tx1"/>
                </a:solidFill>
                <a:latin typeface="Arial" pitchFamily="34" charset="0"/>
                <a:ea typeface="+mn-ea"/>
                <a:cs typeface="+mn-cs"/>
              </a:rPr>
              <a:t>Climaware</a:t>
            </a:r>
            <a:r>
              <a:rPr lang="fr-FR" sz="1200" b="0" i="0" u="none" strike="noStrike" kern="1200" baseline="0" dirty="0" smtClean="0">
                <a:solidFill>
                  <a:schemeClr val="tx1"/>
                </a:solidFill>
                <a:latin typeface="Arial" pitchFamily="34" charset="0"/>
                <a:ea typeface="+mn-ea"/>
                <a:cs typeface="+mn-cs"/>
              </a:rPr>
              <a:t> (adaptation de la gestion des lacs-réservoirs de la Seine).</a:t>
            </a:r>
          </a:p>
          <a:p>
            <a:pPr marL="0" indent="0">
              <a:buFontTx/>
              <a:buNone/>
            </a:pPr>
            <a:r>
              <a:rPr lang="fr-FR" dirty="0" smtClean="0"/>
              <a:t>- Des projections hydrologiques réalisées par Gildas </a:t>
            </a:r>
            <a:r>
              <a:rPr lang="fr-FR" dirty="0" err="1" smtClean="0"/>
              <a:t>Dayon</a:t>
            </a:r>
            <a:r>
              <a:rPr lang="fr-FR" dirty="0" smtClean="0"/>
              <a:t> dans sa thèse en 2015 basées sur le modèle </a:t>
            </a:r>
            <a:r>
              <a:rPr lang="fr-FR" dirty="0" err="1" smtClean="0"/>
              <a:t>hydro-météorologique</a:t>
            </a:r>
            <a:r>
              <a:rPr lang="fr-FR" dirty="0" smtClean="0"/>
              <a:t> ISBA-MODCOU</a:t>
            </a:r>
          </a:p>
          <a:p>
            <a:pPr marL="0" indent="0">
              <a:buFontTx/>
              <a:buNone/>
            </a:pPr>
            <a:r>
              <a:rPr lang="fr-FR" sz="1200" b="0" i="0" u="none" strike="noStrike" kern="1200" baseline="0" dirty="0" smtClean="0">
                <a:solidFill>
                  <a:schemeClr val="tx1"/>
                </a:solidFill>
                <a:latin typeface="Arial" pitchFamily="34" charset="0"/>
                <a:ea typeface="+mn-ea"/>
                <a:cs typeface="+mn-cs"/>
              </a:rPr>
              <a:t>- Une étude de scénarios sècheresse menée par le </a:t>
            </a:r>
            <a:r>
              <a:rPr lang="fr-FR" sz="1200" b="0" i="0" u="none" strike="noStrike" kern="1200" baseline="0" dirty="0" err="1" smtClean="0">
                <a:solidFill>
                  <a:schemeClr val="tx1"/>
                </a:solidFill>
                <a:latin typeface="Arial" pitchFamily="34" charset="0"/>
                <a:ea typeface="+mn-ea"/>
                <a:cs typeface="+mn-cs"/>
              </a:rPr>
              <a:t>Cerfacs</a:t>
            </a:r>
            <a:r>
              <a:rPr lang="fr-FR" sz="1200" b="0" i="0" u="none" strike="noStrike" kern="1200" baseline="0" dirty="0" smtClean="0">
                <a:solidFill>
                  <a:schemeClr val="tx1"/>
                </a:solidFill>
                <a:latin typeface="Arial" pitchFamily="34" charset="0"/>
                <a:ea typeface="+mn-ea"/>
                <a:cs typeface="+mn-cs"/>
              </a:rPr>
              <a:t> en 2018 sur la base d’une quinzaine de projections sur 2030-2060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1300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PlaceHolder 1"/>
          <p:cNvSpPr>
            <a:spLocks noGrp="1" noRot="1" noChangeAspect="1"/>
          </p:cNvSpPr>
          <p:nvPr>
            <p:ph type="sldImg"/>
          </p:nvPr>
        </p:nvSpPr>
        <p:spPr>
          <a:xfrm>
            <a:off x="92075" y="746125"/>
            <a:ext cx="6615113" cy="3722688"/>
          </a:xfrm>
          <a:prstGeom prst="rect">
            <a:avLst/>
          </a:prstGeom>
        </p:spPr>
      </p:sp>
      <p:sp>
        <p:nvSpPr>
          <p:cNvPr id="615" name="PlaceHolder 2"/>
          <p:cNvSpPr>
            <a:spLocks noGrp="1"/>
          </p:cNvSpPr>
          <p:nvPr>
            <p:ph type="body"/>
          </p:nvPr>
        </p:nvSpPr>
        <p:spPr>
          <a:xfrm>
            <a:off x="680040" y="4716720"/>
            <a:ext cx="5438880" cy="4467960"/>
          </a:xfrm>
          <a:prstGeom prst="rect">
            <a:avLst/>
          </a:prstGeom>
        </p:spPr>
        <p:txBody>
          <a:bodyPr>
            <a:noAutofit/>
          </a:bodyPr>
          <a:lstStyle/>
          <a:p>
            <a:pPr marL="216000" indent="-216000">
              <a:lnSpc>
                <a:spcPct val="100000"/>
              </a:lnSpc>
            </a:pPr>
            <a:r>
              <a:rPr lang="fr-FR" sz="1200" b="0" i="0" kern="1200" dirty="0" smtClean="0">
                <a:solidFill>
                  <a:schemeClr val="tx1"/>
                </a:solidFill>
                <a:effectLst/>
                <a:latin typeface="+mn-lt"/>
                <a:ea typeface="+mn-ea"/>
                <a:cs typeface="+mn-cs"/>
              </a:rPr>
              <a:t>Le comité de bassin, qui rassemble des représentants des usagers, des associations, des collectivités et de l’État, a élaboré un projet de SDAGE (Schéma Directeur d'Aménagement et de Gestion des Eaux) pour la période 2022-2027, accompagné d'un projet de programme de mesures. Le SDAGE planifie la politique de l’eau sur une période de 6 ans, dans l’objectif d’améliorer la gestion de l’eau sur le bassin, tandis que le programme de mesures identifie les actions à mettre en œuvre localement par les acteurs de l’eau pour atteindre les objectifs fixés par le SDAGE.</a:t>
            </a:r>
          </a:p>
          <a:p>
            <a:pPr marL="216000" indent="-216000">
              <a:lnSpc>
                <a:spcPct val="100000"/>
              </a:lnSpc>
            </a:pPr>
            <a:r>
              <a:rPr lang="fr-FR" dirty="0" smtClean="0"/>
              <a:t>Il est une composante essentielle de la mise en œuvre, par la France, de la directive cadre européenne sur l’eau (DCE). </a:t>
            </a:r>
          </a:p>
          <a:p>
            <a:pPr marL="216000" indent="-216000">
              <a:lnSpc>
                <a:spcPct val="100000"/>
              </a:lnSpc>
            </a:pPr>
            <a:r>
              <a:rPr lang="fr-FR" dirty="0" smtClean="0"/>
              <a:t>Le SDAGE donne la direction à suivre pour atteindre, dans un premier temps, des objectifs de qualité et de quantité des eaux en 2027 et poursuivre cette amélioration au-delà de cette échéance. Cette trajectoire tient compte des effets projetés du changement climatique d’ici 2050 : hausse des températures, baisse de 10 à 30% des débits des rivières, périodes de sécheresse plus longues, phénomènes d’inondation plus récurrents et plus violents, ou encore montée du niveau de la mer d’un mètre d’ici 2050.Sur le plan juridique, ce document induit une compatibilité, notamment, des documents d’urbanisme, des schémas d’aménagement et de gestion des eaux (SAGE) quand ils existent, des schémas régionaux des carrières, des plans d’action régionaux nitrate, des décisions administratives dans le domaine de l’eau et autres documents liés à l’eau</a:t>
            </a:r>
            <a:endParaRPr lang="fr-FR" sz="1200" b="0" i="0" kern="1200" dirty="0" smtClean="0">
              <a:solidFill>
                <a:schemeClr val="tx1"/>
              </a:solidFill>
              <a:effectLst/>
              <a:latin typeface="+mn-lt"/>
              <a:ea typeface="+mn-ea"/>
              <a:cs typeface="+mn-cs"/>
            </a:endParaRPr>
          </a:p>
          <a:p>
            <a:pPr marL="216000" indent="-216000">
              <a:lnSpc>
                <a:spcPct val="100000"/>
              </a:lnSpc>
            </a:pPr>
            <a:endParaRPr lang="fr-FR" sz="1200" b="0" i="0" u="sng" strike="noStrike" kern="1200" spc="-1" dirty="0" smtClean="0">
              <a:solidFill>
                <a:schemeClr val="tx1"/>
              </a:solidFill>
              <a:effectLst/>
              <a:latin typeface="+mn-lt"/>
              <a:ea typeface="+mn-ea"/>
              <a:cs typeface="+mn-cs"/>
            </a:endParaRPr>
          </a:p>
          <a:p>
            <a:pPr marL="216000" indent="-216000">
              <a:lnSpc>
                <a:spcPct val="100000"/>
              </a:lnSpc>
            </a:pPr>
            <a:r>
              <a:rPr lang="fr-FR" sz="1200" b="1" i="0" kern="1200" dirty="0" smtClean="0">
                <a:solidFill>
                  <a:schemeClr val="tx1"/>
                </a:solidFill>
                <a:effectLst/>
                <a:latin typeface="+mn-lt"/>
                <a:ea typeface="+mn-ea"/>
                <a:cs typeface="+mn-cs"/>
              </a:rPr>
              <a:t>Le public et les acteurs de l’eau sont associés à ce travail dans le cadre de cette consultation et votre avis compte dans les futures décisions qui concernent la gestion des ressources en eau et la protection des milieux aquatiques du bassin Seine-Normandie.</a:t>
            </a:r>
          </a:p>
          <a:p>
            <a:pPr marL="216000" indent="-216000">
              <a:lnSpc>
                <a:spcPct val="100000"/>
              </a:lnSpc>
            </a:pPr>
            <a:endParaRPr lang="fr-FR" sz="1200" b="1" i="0" u="sng" strike="noStrike" kern="1200" spc="-1" dirty="0" smtClean="0">
              <a:solidFill>
                <a:schemeClr val="tx1"/>
              </a:solidFill>
              <a:effectLst/>
              <a:latin typeface="+mn-lt"/>
              <a:ea typeface="+mn-ea"/>
              <a:cs typeface="+mn-cs"/>
            </a:endParaRPr>
          </a:p>
          <a:p>
            <a:pPr marL="216000" indent="-216000">
              <a:lnSpc>
                <a:spcPct val="100000"/>
              </a:lnSpc>
            </a:pPr>
            <a:r>
              <a:rPr lang="fr-FR" sz="1200" b="1" i="0" u="sng" strike="noStrike" kern="1200" spc="-1" dirty="0" smtClean="0">
                <a:solidFill>
                  <a:schemeClr val="tx1"/>
                </a:solidFill>
                <a:effectLst/>
                <a:latin typeface="+mn-lt"/>
                <a:ea typeface="+mn-ea"/>
                <a:cs typeface="+mn-cs"/>
              </a:rPr>
              <a:t>Suite à cette consultation</a:t>
            </a:r>
          </a:p>
          <a:p>
            <a:pPr marL="216000" indent="-216000">
              <a:lnSpc>
                <a:spcPct val="100000"/>
              </a:lnSpc>
            </a:pPr>
            <a:r>
              <a:rPr lang="fr-FR" sz="1200" b="0" i="0" kern="1200" dirty="0" smtClean="0">
                <a:solidFill>
                  <a:schemeClr val="tx1"/>
                </a:solidFill>
                <a:effectLst/>
                <a:latin typeface="+mn-lt"/>
                <a:ea typeface="+mn-ea"/>
                <a:cs typeface="+mn-cs"/>
              </a:rPr>
              <a:t>Le comité de bassin publiera une synthèse des avis et observations recueillis et la manière dont il en a tenu compte, en particulier celui de l'Autorité environnementale. Il se réunira début 2022 pour adopter les projets de SDAGE et de PDM, en vigueur de 2022 à 2027.</a:t>
            </a:r>
            <a:endParaRPr lang="fr-FR" sz="2000" b="0" u="none" strike="noStrike" spc="-1" dirty="0">
              <a:solidFill>
                <a:schemeClr val="bg2"/>
              </a:solidFill>
              <a:effectLst/>
              <a:latin typeface="Arial"/>
            </a:endParaRPr>
          </a:p>
        </p:txBody>
      </p:sp>
      <p:sp>
        <p:nvSpPr>
          <p:cNvPr id="616" name="TextShape 3"/>
          <p:cNvSpPr txBox="1"/>
          <p:nvPr/>
        </p:nvSpPr>
        <p:spPr>
          <a:xfrm>
            <a:off x="3851280" y="9431640"/>
            <a:ext cx="2945880" cy="496080"/>
          </a:xfrm>
          <a:prstGeom prst="rect">
            <a:avLst/>
          </a:prstGeom>
          <a:noFill/>
          <a:ln>
            <a:noFill/>
          </a:ln>
        </p:spPr>
        <p:txBody>
          <a:bodyPr anchor="b">
            <a:noAutofit/>
          </a:bodyPr>
          <a:lstStyle/>
          <a:p>
            <a:pPr algn="r">
              <a:lnSpc>
                <a:spcPct val="100000"/>
              </a:lnSpc>
            </a:pPr>
            <a:fld id="{49B76346-8819-42B1-809D-7F86916EC324}" type="slidenum">
              <a:rPr lang="fr-FR" sz="1200" b="0" strike="noStrike" spc="-1">
                <a:solidFill>
                  <a:srgbClr val="000000"/>
                </a:solidFill>
                <a:latin typeface="Arial"/>
                <a:ea typeface="+mn-ea"/>
              </a:rPr>
              <a:t>11</a:t>
            </a:fld>
            <a:endParaRPr lang="fr-F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Lien pour accéder à la stratégie via image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64522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Lien pour accéder à la stratégie via image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64522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8:notes"/>
          <p:cNvSpPr txBox="1">
            <a:spLocks noGrp="1"/>
          </p:cNvSpPr>
          <p:nvPr>
            <p:ph type="body" idx="1"/>
          </p:nvPr>
        </p:nvSpPr>
        <p:spPr>
          <a:xfrm>
            <a:off x="906570" y="4716661"/>
            <a:ext cx="4986126" cy="4468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48: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PlaceHolder 1"/>
          <p:cNvSpPr>
            <a:spLocks noGrp="1" noRot="1" noChangeAspect="1"/>
          </p:cNvSpPr>
          <p:nvPr>
            <p:ph type="sldImg"/>
          </p:nvPr>
        </p:nvSpPr>
        <p:spPr>
          <a:xfrm>
            <a:off x="92075" y="746125"/>
            <a:ext cx="6615113" cy="3722688"/>
          </a:xfrm>
          <a:prstGeom prst="rect">
            <a:avLst/>
          </a:prstGeom>
        </p:spPr>
      </p:sp>
      <p:sp>
        <p:nvSpPr>
          <p:cNvPr id="666" name="PlaceHolder 2"/>
          <p:cNvSpPr>
            <a:spLocks noGrp="1"/>
          </p:cNvSpPr>
          <p:nvPr>
            <p:ph type="body"/>
          </p:nvPr>
        </p:nvSpPr>
        <p:spPr>
          <a:xfrm>
            <a:off x="680040" y="4716720"/>
            <a:ext cx="5438880" cy="4467960"/>
          </a:xfrm>
          <a:prstGeom prst="rect">
            <a:avLst/>
          </a:prstGeom>
        </p:spPr>
        <p:txBody>
          <a:bodyPr>
            <a:noAutofit/>
          </a:bodyPr>
          <a:lstStyle/>
          <a:p>
            <a:pPr marL="216000" indent="-216000">
              <a:lnSpc>
                <a:spcPct val="100000"/>
              </a:lnSpc>
            </a:pPr>
            <a:endParaRPr lang="fr-FR" sz="2000" b="0" i="1" strike="noStrike" spc="-1" dirty="0">
              <a:latin typeface="Arial"/>
            </a:endParaRPr>
          </a:p>
        </p:txBody>
      </p:sp>
      <p:sp>
        <p:nvSpPr>
          <p:cNvPr id="667" name="TextShape 3"/>
          <p:cNvSpPr txBox="1"/>
          <p:nvPr/>
        </p:nvSpPr>
        <p:spPr>
          <a:xfrm>
            <a:off x="3851280" y="9431640"/>
            <a:ext cx="2945880" cy="496080"/>
          </a:xfrm>
          <a:prstGeom prst="rect">
            <a:avLst/>
          </a:prstGeom>
          <a:noFill/>
          <a:ln>
            <a:noFill/>
          </a:ln>
        </p:spPr>
        <p:txBody>
          <a:bodyPr anchor="b">
            <a:noAutofit/>
          </a:bodyPr>
          <a:lstStyle/>
          <a:p>
            <a:pPr algn="r">
              <a:lnSpc>
                <a:spcPct val="100000"/>
              </a:lnSpc>
            </a:pPr>
            <a:fld id="{2AF45FDA-731F-4A10-9E40-F92BF90A3B61}" type="slidenum">
              <a:rPr lang="fr-FR" sz="1200" b="0" strike="noStrike" spc="-1">
                <a:solidFill>
                  <a:srgbClr val="000000"/>
                </a:solidFill>
                <a:latin typeface="Arial"/>
                <a:ea typeface="+mn-ea"/>
              </a:rPr>
              <a:t>15</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smtClean="0">
                <a:solidFill>
                  <a:schemeClr val="tx1"/>
                </a:solidFill>
                <a:effectLst/>
                <a:latin typeface="Arial" pitchFamily="34" charset="0"/>
                <a:ea typeface="+mn-ea"/>
                <a:cs typeface="+mn-cs"/>
              </a:rPr>
              <a:t>- Augmentation des températures atmosphériques moyennes annuelles de l’ordre de 1,5 à 3°C d’ici 2050 et 2 à 4°C d’ici 2100, </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 Diminution des précipitations de l’ordre de 6 % d’ici 2050 et 12 % en 2100 essentiellement en été et automne, et en revanche une augmentation probable de la fréquence des événements de fortes pluies en hiver, </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 Augmentation de l’évapotranspiration de l’ordre de 16 % [10-25%] à l’horizon 2050 et 23 % [15-35%] à l’horizon 2100, </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 Sécheresses agricoles plus sévères et plus longues, </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 Diminution des débits d’étiage : baisse comprise entre 10 et 30 % à horizon 2070-2100. </a:t>
            </a:r>
            <a:endParaRPr lang="fr-FR" sz="1200" kern="1200" dirty="0" smtClean="0">
              <a:solidFill>
                <a:schemeClr val="tx1"/>
              </a:solidFill>
              <a:effectLst/>
              <a:latin typeface="Arial" pitchFamily="34" charset="0"/>
              <a:ea typeface="+mn-ea"/>
              <a:cs typeface="+mn-cs"/>
            </a:endParaRPr>
          </a:p>
          <a:p>
            <a:r>
              <a:rPr lang="fr-FR" sz="1200" i="1" kern="1200" dirty="0" smtClean="0">
                <a:solidFill>
                  <a:schemeClr val="tx1"/>
                </a:solidFill>
                <a:effectLst/>
                <a:latin typeface="Arial" pitchFamily="34" charset="0"/>
                <a:ea typeface="+mn-ea"/>
                <a:cs typeface="+mn-cs"/>
              </a:rPr>
              <a:t>- Recharge des nappes : baisse moyenne de la recharge des nappes est évaluée à 10 % environ à horizon 2070-2100 (incertitudes et variabilités des résultats élevées selon les modèles) »</a:t>
            </a:r>
            <a:endParaRPr lang="fr-FR" dirty="0" smtClean="0"/>
          </a:p>
          <a:p>
            <a:endParaRPr lang="fr-FR" sz="1200" b="0" i="0" u="none" strike="noStrike" kern="1200" baseline="0" dirty="0" smtClean="0">
              <a:solidFill>
                <a:schemeClr val="tx1"/>
              </a:solidFill>
              <a:latin typeface="Arial" pitchFamily="34" charset="0"/>
              <a:ea typeface="+mn-ea"/>
              <a:cs typeface="+mn-cs"/>
            </a:endParaRPr>
          </a:p>
          <a:p>
            <a:r>
              <a:rPr lang="fr-FR" sz="1200" b="0" i="0" u="none" strike="noStrike" kern="1200" baseline="0" dirty="0" smtClean="0">
                <a:solidFill>
                  <a:schemeClr val="tx1"/>
                </a:solidFill>
                <a:latin typeface="Arial" pitchFamily="34" charset="0"/>
                <a:ea typeface="+mn-ea"/>
                <a:cs typeface="+mn-cs"/>
              </a:rPr>
              <a:t>Une étude menée par le </a:t>
            </a:r>
            <a:r>
              <a:rPr lang="fr-FR" sz="1200" b="0" i="0" u="none" strike="noStrike" kern="1200" baseline="0" dirty="0" err="1" smtClean="0">
                <a:solidFill>
                  <a:schemeClr val="tx1"/>
                </a:solidFill>
                <a:latin typeface="Arial" pitchFamily="34" charset="0"/>
                <a:ea typeface="+mn-ea"/>
                <a:cs typeface="+mn-cs"/>
              </a:rPr>
              <a:t>Cerfacs</a:t>
            </a:r>
            <a:r>
              <a:rPr lang="fr-FR" sz="1200" b="0" i="0" u="none" strike="noStrike" kern="1200" baseline="0" dirty="0" smtClean="0">
                <a:solidFill>
                  <a:schemeClr val="tx1"/>
                </a:solidFill>
                <a:latin typeface="Arial" pitchFamily="34" charset="0"/>
                <a:ea typeface="+mn-ea"/>
                <a:cs typeface="+mn-cs"/>
              </a:rPr>
              <a:t> en 2018 sur la base d’une quinzaine de projections sur 2030-2060 a montré une multiplication par 3 du nombre de jours en sécheresse agricole et par 10 de celui en  sécheresse hydrologique, une diminution de 10 % à plus de 30 % des débits d’étiage et une diminution du niveau piézométrique en médiane au niveau de la décennale sèche</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19808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projections hydrologiques réalisées par Gildas </a:t>
            </a:r>
            <a:r>
              <a:rPr lang="fr-FR" dirty="0" err="1" smtClean="0"/>
              <a:t>Dayon</a:t>
            </a:r>
            <a:r>
              <a:rPr lang="fr-FR" dirty="0" smtClean="0"/>
              <a:t> dans sa thèse en 2015 sont utilisées, basées sur le modèle </a:t>
            </a:r>
            <a:r>
              <a:rPr lang="fr-FR" dirty="0" err="1" smtClean="0"/>
              <a:t>hydro-météorologique</a:t>
            </a:r>
            <a:r>
              <a:rPr lang="fr-FR" dirty="0" smtClean="0"/>
              <a:t> ISBA-MODCOU. Des projections sont réalisées pour différents scénarios d’évolution des émissions de gaz à effets de serre, et principalement sur le RCP 8.5, le scénario « laisser-faire » (le plus émissif) du GIEC, sachant qu’à l’horizon 2030-2060, le scénario RCP 4.5, intermédiaire entre le « </a:t>
            </a:r>
            <a:r>
              <a:rPr lang="fr-FR" dirty="0" smtClean="0"/>
              <a:t>laisser faire </a:t>
            </a:r>
            <a:r>
              <a:rPr lang="fr-FR" dirty="0" smtClean="0"/>
              <a:t>» et le plus volontariste, également testé, ne donne pas de résultats sensiblement différents (la démarcation de ces scénarios a lieu à partir de la seconde moitié de siècle). </a:t>
            </a:r>
          </a:p>
          <a:p>
            <a:r>
              <a:rPr lang="fr-FR" dirty="0" smtClean="0"/>
              <a:t>-RCP8.5 scénario le plus pessimiste </a:t>
            </a:r>
            <a:r>
              <a:rPr lang="fr-FR" b="1" dirty="0" smtClean="0"/>
              <a:t>mais aussi scénario actuel</a:t>
            </a:r>
          </a:p>
          <a:p>
            <a:r>
              <a:rPr lang="fr-FR" dirty="0" smtClean="0"/>
              <a:t>-RCP2.6 scénario le plus optimiste (accord de Paris)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Ces cartes sont faites pour vous faire comprendre que l'atténuation est la première priorité pour les pays développés et en développement parce que si le climat change trop vite et trop, nous ne serons pas en mesure de nous adapter de toute façon et de maintenir des conditions de vie agréables. Mais l'atténuation et l'adaptation doivent être abordées simultanément, car le changement climatique nous affecte déjà et les écosystèmes et l'adaptation au changement climatique est également simplement un moyen de nous forcer à réfléchir aux problèmes à long terme.</a:t>
            </a:r>
          </a:p>
          <a:p>
            <a:endParaRPr lang="fr-FR" dirty="0" smtClean="0"/>
          </a:p>
          <a:p>
            <a:r>
              <a:rPr lang="fr-FR" sz="1200" b="0" i="0" u="none" strike="noStrike" kern="1200" baseline="0" dirty="0" smtClean="0">
                <a:solidFill>
                  <a:schemeClr val="tx1"/>
                </a:solidFill>
                <a:latin typeface="Arial" pitchFamily="34" charset="0"/>
                <a:ea typeface="+mn-ea"/>
                <a:cs typeface="+mn-cs"/>
              </a:rPr>
              <a:t>Le conseil scientifique que l’enjeu du changement climatique  doit être accompagné de mesures concrètes à mettre en œuvre. De fait, </a:t>
            </a:r>
            <a:r>
              <a:rPr lang="fr-FR" sz="1200" b="1" i="0" u="none" strike="noStrike" kern="1200" baseline="0" dirty="0" smtClean="0">
                <a:solidFill>
                  <a:schemeClr val="tx1"/>
                </a:solidFill>
                <a:latin typeface="Arial" pitchFamily="34" charset="0"/>
                <a:ea typeface="+mn-ea"/>
                <a:cs typeface="+mn-cs"/>
              </a:rPr>
              <a:t>cette question est encore trop traitée sous l’angle de la gestion de crise ; elle devrait l’être beaucoup plus sous l’angle de l’atténuation comme de l’adaptation, via l’identification de changements profonds ou systémiques à mettre en </a:t>
            </a:r>
            <a:r>
              <a:rPr lang="fr-FR" sz="1200" b="1" i="0" u="none" strike="noStrike" kern="1200" baseline="0" dirty="0" err="1" smtClean="0">
                <a:solidFill>
                  <a:schemeClr val="tx1"/>
                </a:solidFill>
                <a:latin typeface="Arial" pitchFamily="34" charset="0"/>
                <a:ea typeface="+mn-ea"/>
                <a:cs typeface="+mn-cs"/>
              </a:rPr>
              <a:t>oeuvre</a:t>
            </a:r>
            <a:r>
              <a:rPr lang="fr-FR" sz="1200" b="1" i="0" u="none" strike="noStrike" kern="1200" baseline="0" dirty="0" smtClean="0">
                <a:solidFill>
                  <a:schemeClr val="tx1"/>
                </a:solidFill>
                <a:latin typeface="Arial" pitchFamily="34" charset="0"/>
                <a:ea typeface="+mn-ea"/>
                <a:cs typeface="+mn-cs"/>
              </a:rPr>
              <a:t> pour s’adapter sur le long terme</a:t>
            </a:r>
            <a:r>
              <a:rPr lang="fr-FR" sz="1200" b="0" i="0" u="none" strike="noStrike" kern="1200" baseline="0" dirty="0" smtClean="0">
                <a:solidFill>
                  <a:schemeClr val="tx1"/>
                </a:solidFill>
                <a:latin typeface="Arial" pitchFamily="34" charset="0"/>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D5C93782-FA59-4037-B5E7-7F29E3D81DCC}"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projections hydrologiques réalisées par Gildas </a:t>
            </a:r>
            <a:r>
              <a:rPr lang="fr-FR" dirty="0" err="1" smtClean="0"/>
              <a:t>Dayon</a:t>
            </a:r>
            <a:r>
              <a:rPr lang="fr-FR" dirty="0" smtClean="0"/>
              <a:t> dans sa thèse en 2015 sont utilisées, basées sur le modèle </a:t>
            </a:r>
            <a:r>
              <a:rPr lang="fr-FR" dirty="0" err="1" smtClean="0"/>
              <a:t>hydro-météorologique</a:t>
            </a:r>
            <a:r>
              <a:rPr lang="fr-FR" dirty="0" smtClean="0"/>
              <a:t> ISBA-MODCOU. Des projections sont réalisées pour différents scénarios d’évolution des émissions de gaz à effets de serre, et principalement sur le RCP 8.5, le scénario « laisser-faire » (le plus émissif) du GIEC, sachant qu’à l’horizon 2030-2060, le scénario RCP 4.5, intermédiaire entre le « </a:t>
            </a:r>
            <a:r>
              <a:rPr lang="fr-FR" dirty="0" smtClean="0"/>
              <a:t>laisser faire </a:t>
            </a:r>
            <a:r>
              <a:rPr lang="fr-FR" dirty="0" smtClean="0"/>
              <a:t>» et le plus volontariste, également testé, ne donne pas de résultats sensiblement différents (la démarcation de ces scénarios a lieu à partir de la seconde moitié de siècle). </a:t>
            </a:r>
          </a:p>
          <a:p>
            <a:r>
              <a:rPr lang="fr-FR" dirty="0" smtClean="0"/>
              <a:t>-RCP8.5 scénario le plus pessimiste </a:t>
            </a:r>
            <a:r>
              <a:rPr lang="fr-FR" b="1" dirty="0" smtClean="0"/>
              <a:t>mais aussi scénario actuel</a:t>
            </a:r>
          </a:p>
          <a:p>
            <a:r>
              <a:rPr lang="fr-FR" dirty="0" smtClean="0"/>
              <a:t>-RCP2.6 scénario le plus optimiste (accord de Paris)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Ces cartes sont faites pour vous faire comprendre que l'atténuation est la première priorité pour les pays développés et en développement parce que si le climat change trop vite et trop, nous ne serons pas en mesure de nous adapter de toute façon et de maintenir des conditions de vie agréables. Mais l'atténuation et l'adaptation doivent être abordées simultanément, car le changement climatique nous affecte déjà et les écosystèmes et l'adaptation au changement climatique est également simplement un moyen de nous forcer à réfléchir aux problèmes à long terme.</a:t>
            </a:r>
          </a:p>
          <a:p>
            <a:endParaRPr lang="fr-FR" dirty="0" smtClean="0"/>
          </a:p>
          <a:p>
            <a:r>
              <a:rPr lang="fr-FR" sz="1200" b="0" i="0" u="none" strike="noStrike" kern="1200" baseline="0" dirty="0" smtClean="0">
                <a:solidFill>
                  <a:schemeClr val="tx1"/>
                </a:solidFill>
                <a:latin typeface="Arial" pitchFamily="34" charset="0"/>
                <a:ea typeface="+mn-ea"/>
                <a:cs typeface="+mn-cs"/>
              </a:rPr>
              <a:t>Le conseil scientifique que l’enjeu du changement climatique  doit être accompagné de mesures concrètes à mettre en œuvre. De fait, </a:t>
            </a:r>
            <a:r>
              <a:rPr lang="fr-FR" sz="1200" b="1" i="0" u="none" strike="noStrike" kern="1200" baseline="0" dirty="0" smtClean="0">
                <a:solidFill>
                  <a:schemeClr val="tx1"/>
                </a:solidFill>
                <a:latin typeface="Arial" pitchFamily="34" charset="0"/>
                <a:ea typeface="+mn-ea"/>
                <a:cs typeface="+mn-cs"/>
              </a:rPr>
              <a:t>cette question est encore trop traitée sous l’angle de la gestion de crise ; elle devrait l’être beaucoup plus sous l’angle de l’atténuation comme de l’adaptation, via l’identification de changements profonds ou systémiques à mettre en </a:t>
            </a:r>
            <a:r>
              <a:rPr lang="fr-FR" sz="1200" b="1" i="0" u="none" strike="noStrike" kern="1200" baseline="0" dirty="0" err="1" smtClean="0">
                <a:solidFill>
                  <a:schemeClr val="tx1"/>
                </a:solidFill>
                <a:latin typeface="Arial" pitchFamily="34" charset="0"/>
                <a:ea typeface="+mn-ea"/>
                <a:cs typeface="+mn-cs"/>
              </a:rPr>
              <a:t>oeuvre</a:t>
            </a:r>
            <a:r>
              <a:rPr lang="fr-FR" sz="1200" b="1" i="0" u="none" strike="noStrike" kern="1200" baseline="0" dirty="0" smtClean="0">
                <a:solidFill>
                  <a:schemeClr val="tx1"/>
                </a:solidFill>
                <a:latin typeface="Arial" pitchFamily="34" charset="0"/>
                <a:ea typeface="+mn-ea"/>
                <a:cs typeface="+mn-cs"/>
              </a:rPr>
              <a:t> pour s’adapter sur le long terme</a:t>
            </a:r>
            <a:r>
              <a:rPr lang="fr-FR" sz="1200" b="0" i="0" u="none" strike="noStrike" kern="1200" baseline="0" dirty="0" smtClean="0">
                <a:solidFill>
                  <a:schemeClr val="tx1"/>
                </a:solidFill>
                <a:latin typeface="Arial" pitchFamily="34" charset="0"/>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D5C93782-FA59-4037-B5E7-7F29E3D81DCC}"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Lien pour accéder à la stratégie via image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64522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altLang="fr-FR" sz="900" dirty="0" smtClean="0">
                <a:latin typeface="Times New Roman" pitchFamily="18" charset="0"/>
              </a:rPr>
              <a:t>Les 5 premières réponses, en mauve, sont jugées prioritaires par le comité d’experts comme l’explique la diapo suivante (17 experts de disciplines différentes, présidé par Jean </a:t>
            </a:r>
            <a:r>
              <a:rPr lang="fr-FR" altLang="fr-FR" sz="900" dirty="0" err="1" smtClean="0">
                <a:latin typeface="Times New Roman" pitchFamily="18" charset="0"/>
              </a:rPr>
              <a:t>Jouzel</a:t>
            </a:r>
            <a:r>
              <a:rPr lang="fr-FR" altLang="fr-FR" sz="900" dirty="0" smtClean="0">
                <a:latin typeface="Times New Roman" pitchFamily="18" charset="0"/>
              </a:rPr>
              <a:t> auparavant vice-président du GIEC, mandaté par le préfet pou accompagner la démarche).</a:t>
            </a:r>
          </a:p>
          <a:p>
            <a:r>
              <a:rPr lang="fr-FR" altLang="fr-FR" sz="900" dirty="0" smtClean="0">
                <a:latin typeface="Times New Roman" pitchFamily="18" charset="0"/>
              </a:rPr>
              <a:t>Réponse A : </a:t>
            </a:r>
            <a:r>
              <a:rPr lang="fr-FR" altLang="fr-FR" i="1" dirty="0" smtClean="0">
                <a:latin typeface="Times New Roman" pitchFamily="18" charset="0"/>
              </a:rPr>
              <a:t>Face à l’accroissement probable de la fréquence des pluies intenses d’une part et à la multiplication des sécheresses et des étiages sévères d’autre part, il est essentiel de favoriser une gestion à la source des eaux pluviales afin de limiter les ruissellements, d’augmenter l’humidité des sols et de contribuer en milieu rural à la recharge de nappes pour le soutien des étiages. En milieu urbain, cette stratégie de gestion à la source  permet de réduire les eaux pluviales fréquentes versées aux réseaux ou à la rivière, susceptibles d’accroître la pression polluante dans un contexte de débit réduit. Cette stratégie contribue également à atténuer les impacts des pluies intenses dans une certaine mesure.</a:t>
            </a:r>
            <a:r>
              <a:rPr lang="fr-FR" altLang="fr-FR" dirty="0" smtClean="0">
                <a:latin typeface="Times New Roman" pitchFamily="18" charset="0"/>
              </a:rPr>
              <a:t> </a:t>
            </a:r>
            <a:r>
              <a:rPr lang="fr-FR" altLang="fr-FR" i="1" dirty="0" smtClean="0">
                <a:latin typeface="Times New Roman" pitchFamily="18" charset="0"/>
              </a:rPr>
              <a:t>De plus, la stratégie de végétalisation urbaine permet notamment de lutter contre les îlots de chaleur urbains et ainsi d’atténuer les conséquences locales du changement climatique pour une meilleure qualité de vie. La végétalisation de la ville représente une solution multifonctionnelle et peu coûteuse pour l’adaptation du bâti existant. </a:t>
            </a:r>
            <a:endParaRPr lang="fr-FR" altLang="fr-FR" dirty="0" smtClean="0">
              <a:latin typeface="Times New Roman" pitchFamily="18" charset="0"/>
            </a:endParaRPr>
          </a:p>
          <a:p>
            <a:r>
              <a:rPr lang="fr-FR" altLang="fr-FR" sz="900" dirty="0" smtClean="0">
                <a:latin typeface="Times New Roman" pitchFamily="18" charset="0"/>
              </a:rPr>
              <a:t>Réponse B : </a:t>
            </a:r>
            <a:r>
              <a:rPr lang="fr-FR" altLang="fr-FR" i="1" dirty="0" smtClean="0">
                <a:latin typeface="Times New Roman" pitchFamily="18" charset="0"/>
              </a:rPr>
              <a:t>Face au risque accru d’inondations et de pressions sur la biodiversité du fait d’une hausse rapide des températures et, sachant que le bassin Seine-Normandie est pressentie comme étant une « zone refuge » pour les espèces sur la façade littorale ouest de la France, améliorer le fonctionnement des rivières, des zones humides et des connectivités, est un enjeu essentiel pour accroître la résilience des territoires et préserver les capacités protectrices contre les événements extrêmes que ces milieux nous offrent. </a:t>
            </a:r>
            <a:endParaRPr lang="fr-FR" altLang="fr-FR" dirty="0" smtClean="0">
              <a:latin typeface="Times New Roman" pitchFamily="18" charset="0"/>
            </a:endParaRPr>
          </a:p>
          <a:p>
            <a:r>
              <a:rPr lang="fr-FR" altLang="fr-FR" sz="900" dirty="0" smtClean="0">
                <a:latin typeface="Times New Roman" pitchFamily="18" charset="0"/>
              </a:rPr>
              <a:t>Réponse C : </a:t>
            </a:r>
            <a:r>
              <a:rPr lang="fr-FR" altLang="fr-FR" i="1" dirty="0" smtClean="0">
                <a:latin typeface="Times New Roman" pitchFamily="18" charset="0"/>
              </a:rPr>
              <a:t>Favoriser et développer le dialogue, le partage d’expérience et la diffusion des savoirs entre chercheurs, acteurs locaux de terrain et population pour permettre la coproduction des savoirs climatiques et </a:t>
            </a:r>
            <a:r>
              <a:rPr lang="fr-FR" altLang="fr-FR" i="1" dirty="0" err="1" smtClean="0">
                <a:latin typeface="Times New Roman" pitchFamily="18" charset="0"/>
              </a:rPr>
              <a:t>hydroclimatiques</a:t>
            </a:r>
            <a:r>
              <a:rPr lang="fr-FR" altLang="fr-FR" i="1" dirty="0" smtClean="0">
                <a:latin typeface="Times New Roman" pitchFamily="18" charset="0"/>
              </a:rPr>
              <a:t> locaux autour de l'adaptation, devraient améliorer l’appropriation des enjeux et des solutions par les acteurs locaux. Les collectivités, les associations de citoyens ou de consommateurs, les syndicats, les Chambres d’agriculture ou les Chambres de Commerce et d’Industrie entre autres ont un rôle d’information et d’animation particulièrement important dans la compréhension des enjeux et l’appropriation des actions. </a:t>
            </a:r>
            <a:endParaRPr lang="fr-FR" altLang="fr-FR" dirty="0" smtClean="0">
              <a:latin typeface="Times New Roman" pitchFamily="18" charset="0"/>
            </a:endParaRPr>
          </a:p>
          <a:p>
            <a:r>
              <a:rPr lang="fr-FR" altLang="fr-FR" sz="900" dirty="0" smtClean="0">
                <a:latin typeface="Times New Roman" pitchFamily="18" charset="0"/>
              </a:rPr>
              <a:t>Réponse D : </a:t>
            </a:r>
            <a:r>
              <a:rPr lang="fr-FR" altLang="fr-FR" i="1" dirty="0" smtClean="0">
                <a:latin typeface="Times New Roman" pitchFamily="18" charset="0"/>
              </a:rPr>
              <a:t>L’agriculture et la forêt sont deux secteurs particulièrement concernés et déjà touchés par les dérèglements climatiques. L’agriculture traverse une grave crise structurelle qui déstabilise l’activité économique ; mais elle est sans conteste un secteur clé d’adaptation du bassin et porteur de solutions durables. Dans une perspective de plafonnement ou de baisse des rendements causés notamment par les sécheresses prolongées, la baisse des ressources en eau ou encore les événements de forte pluie, les mesures qui permettent à l’agriculture de faire face aux chocs climatiques vont également dans le sens d’une meilleure résilience économique : rendre l’agriculture plus robuste et résiliente permettra de sauvegarder de bons rendements sur le long terme. La forêt, pour jouer pleinement son rôle de puits carbone et de réservoir de biodiversité, doit avoir une gestion plus durable et plus respectueuse des cycles sylvicoles.</a:t>
            </a:r>
            <a:endParaRPr lang="fr-FR" altLang="fr-FR" dirty="0" smtClean="0">
              <a:latin typeface="Times New Roman" pitchFamily="18" charset="0"/>
            </a:endParaRPr>
          </a:p>
          <a:p>
            <a:r>
              <a:rPr lang="fr-FR" altLang="fr-FR" sz="900" dirty="0" smtClean="0">
                <a:latin typeface="Times New Roman" pitchFamily="18" charset="0"/>
              </a:rPr>
              <a:t>Réponse E : </a:t>
            </a:r>
            <a:r>
              <a:rPr lang="fr-FR" altLang="fr-FR" i="1" dirty="0" smtClean="0">
                <a:latin typeface="Times New Roman" pitchFamily="18" charset="0"/>
              </a:rPr>
              <a:t>Pour faire face à la baisse des débits, à l'augmentation de la température et aux risques consécutifs en matière de dégradation de qualité, y compris à l’exutoire du bassin (risque de blooms </a:t>
            </a:r>
            <a:r>
              <a:rPr lang="fr-FR" altLang="fr-FR" i="1" dirty="0" err="1" smtClean="0">
                <a:latin typeface="Times New Roman" pitchFamily="18" charset="0"/>
              </a:rPr>
              <a:t>phytoplanctoniques</a:t>
            </a:r>
            <a:r>
              <a:rPr lang="fr-FR" altLang="fr-FR" i="1" dirty="0" smtClean="0">
                <a:latin typeface="Times New Roman" pitchFamily="18" charset="0"/>
              </a:rPr>
              <a:t> toxiques accrus par la hausse de la température de la mer), chaque acteur est invité à réduire ses pressions polluantes, à la source autant que possible au nom du principe de solidarité, afin d’éviter que les autres acteurs du bassin aient à gérer les conséquences de ces pollutions. </a:t>
            </a:r>
            <a:endParaRPr lang="fr-FR" altLang="fr-FR" dirty="0" smtClean="0">
              <a:latin typeface="Times New Roman" pitchFamily="18" charset="0"/>
            </a:endParaRPr>
          </a:p>
          <a:p>
            <a:r>
              <a:rPr lang="fr-FR" altLang="fr-FR" sz="900" b="1" dirty="0" smtClean="0">
                <a:latin typeface="Times New Roman" pitchFamily="18" charset="0"/>
              </a:rPr>
              <a:t>Toutes ces réponses sont détaillées en actions dans le document stratégique, qui est téléchargeable sur le site de l’agence.</a:t>
            </a:r>
          </a:p>
          <a:p>
            <a:endParaRPr lang="fr-FR" altLang="fr-FR" sz="900" dirty="0" smtClean="0">
              <a:latin typeface="Times New Roman"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162384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noRot="1" noChangeAspect="1"/>
          </p:cNvSpPr>
          <p:nvPr>
            <p:ph type="sldImg"/>
          </p:nvPr>
        </p:nvSpPr>
        <p:spPr>
          <a:xfrm>
            <a:off x="92075" y="746125"/>
            <a:ext cx="6615113" cy="3722688"/>
          </a:xfrm>
          <a:prstGeom prst="rect">
            <a:avLst/>
          </a:prstGeom>
        </p:spPr>
      </p:sp>
      <p:sp>
        <p:nvSpPr>
          <p:cNvPr id="630" name="PlaceHolder 2"/>
          <p:cNvSpPr>
            <a:spLocks noGrp="1"/>
          </p:cNvSpPr>
          <p:nvPr>
            <p:ph type="body"/>
          </p:nvPr>
        </p:nvSpPr>
        <p:spPr>
          <a:xfrm>
            <a:off x="680040" y="4716720"/>
            <a:ext cx="5438880" cy="4467960"/>
          </a:xfrm>
          <a:prstGeom prst="rect">
            <a:avLst/>
          </a:prstGeom>
        </p:spPr>
        <p:txBody>
          <a:bodyPr>
            <a:noAutofit/>
          </a:bodyPr>
          <a:lstStyle/>
          <a:p>
            <a:pPr>
              <a:lnSpc>
                <a:spcPct val="100000"/>
              </a:lnSpc>
              <a:tabLst>
                <a:tab pos="0" algn="l"/>
              </a:tabLst>
            </a:pPr>
            <a:r>
              <a:rPr lang="fr-FR" sz="2000" dirty="0" smtClean="0"/>
              <a:t>Les projections climatiques indiquent que les ressources en eau devraient diminuer de 10 à 30% d’ici 2050 du fait d’une augmentation de l’évaporation et d’une diminution de la pluviométrie moyenne. Les sécheresses devraient devenir plus longues et plus intenses à moyen terme, se traduisant par une disponibilité plus faible, donc un renforcement des déséquilibres si les usages restent inchangés. Par ailleurs, des pluies locales plus intenses devraient se multiplier à certaines périodes de l’année, entraînant des problèmes d’inondations locales, de ruissellements accrus, donc d’érosion et de coulées de boues. </a:t>
            </a:r>
          </a:p>
          <a:p>
            <a:pPr>
              <a:lnSpc>
                <a:spcPct val="100000"/>
              </a:lnSpc>
              <a:tabLst>
                <a:tab pos="0" algn="l"/>
              </a:tabLst>
            </a:pPr>
            <a:endParaRPr lang="fr-FR" sz="2000" dirty="0" smtClean="0"/>
          </a:p>
          <a:p>
            <a:pPr>
              <a:lnSpc>
                <a:spcPct val="100000"/>
              </a:lnSpc>
              <a:tabLst>
                <a:tab pos="0" algn="l"/>
              </a:tabLst>
            </a:pPr>
            <a:r>
              <a:rPr lang="fr-FR" sz="2000" dirty="0" smtClean="0"/>
              <a:t>Il y a donc un enjeu fort à accroître la résilience du bassin, c’est-à-dire notre capacité à faire face à ces changements, d’une part, en encourageant les usagers à plus de sobriété dans leur consommation d’eau, d’autre part, en infiltrant l’eau autant que possible dans les sols et les nappes. Il s’agit également de mieux encadrer les prélèvements en eau pour améliorer la protection des ressources en eau et garantir leur partage. </a:t>
            </a:r>
          </a:p>
          <a:p>
            <a:pPr>
              <a:lnSpc>
                <a:spcPct val="100000"/>
              </a:lnSpc>
              <a:tabLst>
                <a:tab pos="0" algn="l"/>
              </a:tabLst>
            </a:pPr>
            <a:endParaRPr lang="fr-FR" sz="2000" dirty="0" smtClean="0"/>
          </a:p>
          <a:p>
            <a:pPr>
              <a:lnSpc>
                <a:spcPct val="100000"/>
              </a:lnSpc>
              <a:tabLst>
                <a:tab pos="0" algn="l"/>
              </a:tabLst>
            </a:pPr>
            <a:r>
              <a:rPr lang="fr-FR" sz="2000" dirty="0" smtClean="0"/>
              <a:t>Plusieurs</a:t>
            </a:r>
            <a:r>
              <a:rPr lang="fr-FR" sz="2000" baseline="0" dirty="0" smtClean="0"/>
              <a:t> orientations traitent  de l’enjeu d’adaptation au CC notamment 4,3 et 1.</a:t>
            </a:r>
          </a:p>
          <a:p>
            <a:pPr>
              <a:lnSpc>
                <a:spcPct val="100000"/>
              </a:lnSpc>
              <a:tabLst>
                <a:tab pos="0" algn="l"/>
              </a:tabLst>
            </a:pPr>
            <a:endParaRPr lang="fr-FR" sz="2000" dirty="0" smtClean="0"/>
          </a:p>
          <a:p>
            <a:pPr>
              <a:lnSpc>
                <a:spcPct val="100000"/>
              </a:lnSpc>
              <a:tabLst>
                <a:tab pos="0" algn="l"/>
              </a:tabLst>
            </a:pPr>
            <a:r>
              <a:rPr lang="fr-FR" sz="2000" dirty="0" err="1" smtClean="0"/>
              <a:t>ll</a:t>
            </a:r>
            <a:r>
              <a:rPr lang="fr-FR" sz="2000" dirty="0" smtClean="0"/>
              <a:t> est nécessaire qu’au-delà de la politique de l’eau, d’autres politiques publiques mettent en œuvre des solutions vertueuses pour une meilleure qualité de l’environnement en général. Ces solutions peuvent, notamment, concerner l’alimentation et l’agriculture qui l’approvisionne, l’aménagement de l’espace urbain ou rural en veillant à préserver des sols perméables favorisant l'infiltration naturelle des eaux de pluie, les transports et d’autres secteurs, afin de préserver la biodiversité et la santé des hommes et de la nature pour leur permettre de mieux appréhender et de mieux s'adapter aux changements climatiques déjà en cours</a:t>
            </a:r>
          </a:p>
        </p:txBody>
      </p:sp>
      <p:sp>
        <p:nvSpPr>
          <p:cNvPr id="631" name="TextShape 3"/>
          <p:cNvSpPr txBox="1"/>
          <p:nvPr/>
        </p:nvSpPr>
        <p:spPr>
          <a:xfrm>
            <a:off x="3851280" y="9431640"/>
            <a:ext cx="2945880" cy="496080"/>
          </a:xfrm>
          <a:prstGeom prst="rect">
            <a:avLst/>
          </a:prstGeom>
          <a:noFill/>
          <a:ln>
            <a:noFill/>
          </a:ln>
        </p:spPr>
        <p:txBody>
          <a:bodyPr anchor="b">
            <a:noAutofit/>
          </a:bodyPr>
          <a:lstStyle/>
          <a:p>
            <a:pPr algn="r">
              <a:lnSpc>
                <a:spcPct val="100000"/>
              </a:lnSpc>
            </a:pPr>
            <a:fld id="{798661A3-EC15-4521-AFFF-879D95564372}" type="slidenum">
              <a:rPr lang="fr-FR" sz="1200" b="0" strike="noStrike" spc="-1">
                <a:solidFill>
                  <a:srgbClr val="000000"/>
                </a:solidFill>
                <a:latin typeface="Arial"/>
                <a:ea typeface="+mn-ea"/>
              </a:rPr>
              <a:t>8</a:t>
            </a:fld>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noRot="1" noChangeAspect="1"/>
          </p:cNvSpPr>
          <p:nvPr>
            <p:ph type="sldImg"/>
          </p:nvPr>
        </p:nvSpPr>
        <p:spPr>
          <a:xfrm>
            <a:off x="92075" y="746125"/>
            <a:ext cx="6615113" cy="3722688"/>
          </a:xfrm>
          <a:prstGeom prst="rect">
            <a:avLst/>
          </a:prstGeom>
        </p:spPr>
      </p:sp>
      <p:sp>
        <p:nvSpPr>
          <p:cNvPr id="630" name="PlaceHolder 2"/>
          <p:cNvSpPr>
            <a:spLocks noGrp="1"/>
          </p:cNvSpPr>
          <p:nvPr>
            <p:ph type="body"/>
          </p:nvPr>
        </p:nvSpPr>
        <p:spPr>
          <a:xfrm>
            <a:off x="680040" y="4716720"/>
            <a:ext cx="5438880" cy="4467960"/>
          </a:xfrm>
          <a:prstGeom prst="rect">
            <a:avLst/>
          </a:prstGeom>
        </p:spPr>
        <p:txBody>
          <a:bodyPr>
            <a:noAutofit/>
          </a:bodyPr>
          <a:lstStyle/>
          <a:p>
            <a:pPr>
              <a:lnSpc>
                <a:spcPct val="100000"/>
              </a:lnSpc>
              <a:tabLst>
                <a:tab pos="0" algn="l"/>
              </a:tabLst>
            </a:pPr>
            <a:r>
              <a:rPr lang="fr-FR" sz="2000" dirty="0" smtClean="0"/>
              <a:t>Les projections climatiques indiquent que les ressources en eau devraient diminuer de 10 à 30% d’ici 2050 du fait d’une augmentation de l’évaporation et d’une diminution de la pluviométrie moyenne. Les sécheresses devraient devenir plus longues et plus intenses à moyen terme, se traduisant par une disponibilité plus faible, donc un renforcement des déséquilibres si les usages restent inchangés. Par ailleurs, des pluies locales plus intenses devraient se multiplier à certaines périodes de l’année, entraînant des problèmes d’inondations locales, de ruissellements accrus, donc d’érosion et de coulées de boues. </a:t>
            </a:r>
          </a:p>
          <a:p>
            <a:pPr>
              <a:lnSpc>
                <a:spcPct val="100000"/>
              </a:lnSpc>
              <a:tabLst>
                <a:tab pos="0" algn="l"/>
              </a:tabLst>
            </a:pPr>
            <a:endParaRPr lang="fr-FR" sz="2000" dirty="0" smtClean="0"/>
          </a:p>
          <a:p>
            <a:pPr>
              <a:lnSpc>
                <a:spcPct val="100000"/>
              </a:lnSpc>
              <a:tabLst>
                <a:tab pos="0" algn="l"/>
              </a:tabLst>
            </a:pPr>
            <a:r>
              <a:rPr lang="fr-FR" sz="2000" dirty="0" smtClean="0"/>
              <a:t>Il y a donc un enjeu fort à accroître la résilience du bassin, c’est-à-dire notre capacité à faire face à ces changements, d’une part, en encourageant les usagers à plus de sobriété dans leur consommation d’eau, d’autre part, en infiltrant l’eau autant que possible dans les sols et les nappes. Il s’agit également de mieux encadrer les prélèvements en eau pour améliorer la protection des ressources en eau et garantir leur partage. </a:t>
            </a:r>
          </a:p>
          <a:p>
            <a:pPr>
              <a:lnSpc>
                <a:spcPct val="100000"/>
              </a:lnSpc>
              <a:tabLst>
                <a:tab pos="0" algn="l"/>
              </a:tabLst>
            </a:pPr>
            <a:endParaRPr lang="fr-FR" sz="2000" dirty="0" smtClean="0"/>
          </a:p>
          <a:p>
            <a:pPr>
              <a:lnSpc>
                <a:spcPct val="100000"/>
              </a:lnSpc>
              <a:tabLst>
                <a:tab pos="0" algn="l"/>
              </a:tabLst>
            </a:pPr>
            <a:r>
              <a:rPr lang="fr-FR" sz="2000" dirty="0" smtClean="0"/>
              <a:t>Plusieurs</a:t>
            </a:r>
            <a:r>
              <a:rPr lang="fr-FR" sz="2000" baseline="0" dirty="0" smtClean="0"/>
              <a:t> orientations traitent  de l’enjeu d’adaptation au CC notamment 4,3 et 1.</a:t>
            </a:r>
          </a:p>
          <a:p>
            <a:pPr>
              <a:lnSpc>
                <a:spcPct val="100000"/>
              </a:lnSpc>
              <a:tabLst>
                <a:tab pos="0" algn="l"/>
              </a:tabLst>
            </a:pPr>
            <a:endParaRPr lang="fr-FR" sz="2000" dirty="0" smtClean="0"/>
          </a:p>
          <a:p>
            <a:pPr>
              <a:lnSpc>
                <a:spcPct val="100000"/>
              </a:lnSpc>
              <a:tabLst>
                <a:tab pos="0" algn="l"/>
              </a:tabLst>
            </a:pPr>
            <a:r>
              <a:rPr lang="fr-FR" sz="2000" dirty="0" err="1" smtClean="0"/>
              <a:t>ll</a:t>
            </a:r>
            <a:r>
              <a:rPr lang="fr-FR" sz="2000" dirty="0" smtClean="0"/>
              <a:t> est nécessaire qu’au-delà de la politique de l’eau, d’autres politiques publiques mettent en œuvre des solutions vertueuses pour une meilleure qualité de l’environnement en général. Ces solutions peuvent, notamment, concerner l’alimentation et l’agriculture qui l’approvisionne, l’aménagement de l’espace urbain ou rural en veillant à préserver des sols perméables favorisant l'infiltration naturelle des eaux de pluie, les transports et d’autres secteurs, afin de préserver la biodiversité et la santé des hommes et de la nature pour leur permettre de mieux appréhender et de mieux s'adapter aux changements climatiques déjà en cours</a:t>
            </a:r>
          </a:p>
        </p:txBody>
      </p:sp>
      <p:sp>
        <p:nvSpPr>
          <p:cNvPr id="631" name="TextShape 3"/>
          <p:cNvSpPr txBox="1"/>
          <p:nvPr/>
        </p:nvSpPr>
        <p:spPr>
          <a:xfrm>
            <a:off x="3851280" y="9431640"/>
            <a:ext cx="2945880" cy="496080"/>
          </a:xfrm>
          <a:prstGeom prst="rect">
            <a:avLst/>
          </a:prstGeom>
          <a:noFill/>
          <a:ln>
            <a:noFill/>
          </a:ln>
        </p:spPr>
        <p:txBody>
          <a:bodyPr anchor="b">
            <a:noAutofit/>
          </a:bodyPr>
          <a:lstStyle/>
          <a:p>
            <a:pPr algn="r">
              <a:lnSpc>
                <a:spcPct val="100000"/>
              </a:lnSpc>
            </a:pPr>
            <a:fld id="{798661A3-EC15-4521-AFFF-879D95564372}" type="slidenum">
              <a:rPr lang="fr-FR" sz="1200" b="0" strike="noStrike" spc="-1">
                <a:solidFill>
                  <a:srgbClr val="000000"/>
                </a:solidFill>
                <a:latin typeface="Arial"/>
                <a:ea typeface="+mn-ea"/>
              </a:rPr>
              <a:t>9</a:t>
            </a:fld>
            <a:endParaRPr lang="fr-F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PlaceHolder 1"/>
          <p:cNvSpPr>
            <a:spLocks noGrp="1" noRot="1" noChangeAspect="1"/>
          </p:cNvSpPr>
          <p:nvPr>
            <p:ph type="sldImg"/>
          </p:nvPr>
        </p:nvSpPr>
        <p:spPr>
          <a:xfrm>
            <a:off x="92075" y="746125"/>
            <a:ext cx="6615113" cy="3722688"/>
          </a:xfrm>
          <a:prstGeom prst="rect">
            <a:avLst/>
          </a:prstGeom>
        </p:spPr>
      </p:sp>
      <p:sp>
        <p:nvSpPr>
          <p:cNvPr id="660" name="PlaceHolder 2"/>
          <p:cNvSpPr>
            <a:spLocks noGrp="1"/>
          </p:cNvSpPr>
          <p:nvPr>
            <p:ph type="body"/>
          </p:nvPr>
        </p:nvSpPr>
        <p:spPr>
          <a:xfrm>
            <a:off x="680040" y="4716720"/>
            <a:ext cx="5438880" cy="4467960"/>
          </a:xfrm>
          <a:prstGeom prst="rect">
            <a:avLst/>
          </a:prstGeom>
        </p:spPr>
        <p:txBody>
          <a:bodyPr>
            <a:noAutofit/>
          </a:bodyPr>
          <a:lstStyle/>
          <a:p>
            <a:pPr>
              <a:lnSpc>
                <a:spcPct val="100000"/>
              </a:lnSpc>
              <a:tabLst>
                <a:tab pos="0" algn="l"/>
              </a:tabLst>
            </a:pPr>
            <a:r>
              <a:rPr lang="fr-FR" sz="2000" b="0" strike="noStrike" spc="-1" dirty="0" smtClean="0">
                <a:latin typeface="Arial"/>
              </a:rPr>
              <a:t>ZRE </a:t>
            </a:r>
            <a:r>
              <a:rPr lang="fr-FR" sz="2000" b="0" strike="noStrike" spc="-1" dirty="0">
                <a:latin typeface="Arial"/>
              </a:rPr>
              <a:t>et SEQF à l’échelle VO</a:t>
            </a:r>
          </a:p>
        </p:txBody>
      </p:sp>
      <p:sp>
        <p:nvSpPr>
          <p:cNvPr id="661" name="TextShape 3"/>
          <p:cNvSpPr txBox="1"/>
          <p:nvPr/>
        </p:nvSpPr>
        <p:spPr>
          <a:xfrm>
            <a:off x="3851280" y="9431640"/>
            <a:ext cx="2945880" cy="496080"/>
          </a:xfrm>
          <a:prstGeom prst="rect">
            <a:avLst/>
          </a:prstGeom>
          <a:noFill/>
          <a:ln>
            <a:noFill/>
          </a:ln>
        </p:spPr>
        <p:txBody>
          <a:bodyPr anchor="b">
            <a:noAutofit/>
          </a:bodyPr>
          <a:lstStyle/>
          <a:p>
            <a:pPr algn="r">
              <a:lnSpc>
                <a:spcPct val="100000"/>
              </a:lnSpc>
            </a:pPr>
            <a:fld id="{13F8BCF2-B650-4B13-AC41-F890839E064B}" type="slidenum">
              <a:rPr lang="fr-FR" sz="1200" b="0" strike="noStrike" spc="-1">
                <a:solidFill>
                  <a:srgbClr val="000000"/>
                </a:solidFill>
                <a:latin typeface="Arial"/>
                <a:ea typeface="+mn-ea"/>
              </a:rPr>
              <a:t>10</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17/05/2021</a:t>
            </a:fld>
            <a:r>
              <a:rPr lang="fr-FR" cap="all" dirty="0" smtClean="0"/>
              <a:t>  </a:t>
            </a:r>
            <a:r>
              <a:rPr lang="fr-FR" sz="700" cap="all" dirty="0" smtClean="0"/>
              <a:t>CG/F/416/01</a:t>
            </a:r>
          </a:p>
          <a:p>
            <a:endParaRPr lang="fr-FR" cap="all" dirty="0"/>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xmlns=""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6EBB53-EBEE-4FD4-BEE3-B92C634BA2F9}" type="datetimeFigureOut">
              <a:rPr lang="fr-FR" smtClean="0"/>
              <a:t>17/05/2021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0F394A-908F-4E6A-83F0-CCA2989486D1}" type="slidenum">
              <a:rPr lang="fr-FR" smtClean="0"/>
              <a:t>‹N°›</a:t>
            </a:fld>
            <a:endParaRPr lang="fr-FR"/>
          </a:p>
        </p:txBody>
      </p:sp>
    </p:spTree>
    <p:extLst>
      <p:ext uri="{BB962C8B-B14F-4D97-AF65-F5344CB8AC3E}">
        <p14:creationId xmlns:p14="http://schemas.microsoft.com/office/powerpoint/2010/main" val="196793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17/05/2021</a:t>
            </a:fld>
            <a:r>
              <a:rPr lang="fr-FR" cap="all" dirty="0" smtClean="0"/>
              <a:t>  </a:t>
            </a:r>
            <a:r>
              <a:rPr lang="fr-FR" sz="700" cap="all" dirty="0" smtClean="0"/>
              <a:t>CG/F/416/01</a:t>
            </a:r>
          </a:p>
          <a:p>
            <a:endParaRPr lang="fr-FR" cap="all" dirty="0"/>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17/05/2021</a:t>
            </a:fld>
            <a:r>
              <a:rPr lang="fr-FR" cap="all" dirty="0" smtClean="0"/>
              <a:t>  </a:t>
            </a:r>
            <a:r>
              <a:rPr lang="fr-FR" sz="700" cap="all" dirty="0" smtClean="0"/>
              <a:t>CG/F/416/01</a:t>
            </a:r>
          </a:p>
          <a:p>
            <a:endParaRPr lang="fr-FR" cap="all" dirty="0"/>
          </a:p>
        </p:txBody>
      </p:sp>
      <p:sp>
        <p:nvSpPr>
          <p:cNvPr id="26" name="Espace réservé du pied de page 4">
            <a:extLst>
              <a:ext uri="{FF2B5EF4-FFF2-40B4-BE49-F238E27FC236}">
                <a16:creationId xmlns:a16="http://schemas.microsoft.com/office/drawing/2014/main" xmlns=""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17/05/2021</a:t>
            </a:fld>
            <a:r>
              <a:rPr lang="fr-FR" cap="all" dirty="0" smtClean="0"/>
              <a:t>  </a:t>
            </a:r>
            <a:r>
              <a:rPr lang="fr-FR" sz="700" cap="all" dirty="0" smtClean="0"/>
              <a:t>CG/F/416/01</a:t>
            </a:r>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17/05/2021</a:t>
            </a:fld>
            <a:r>
              <a:rPr lang="fr-FR" cap="all" dirty="0" smtClean="0"/>
              <a:t>  </a:t>
            </a:r>
            <a:r>
              <a:rPr lang="fr-FR" sz="700" cap="all" dirty="0" smtClean="0"/>
              <a:t>CG/F/416/01</a:t>
            </a:r>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xmlns=""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17/05/2021</a:t>
            </a:fld>
            <a:endParaRPr lang="fr-FR" cap="all" dirty="0"/>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xmlns=""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000" y="133214"/>
            <a:ext cx="3223367"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17/05/2021</a:t>
            </a:fld>
            <a:r>
              <a:rPr lang="fr-FR" cap="all" dirty="0" smtClean="0"/>
              <a:t>   </a:t>
            </a:r>
            <a:r>
              <a:rPr lang="fr-FR" sz="700" cap="all" dirty="0" smtClean="0"/>
              <a:t>CG/F/414/01</a:t>
            </a:r>
            <a:endParaRPr lang="fr-FR" sz="700"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xmlns=""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17/05/2021</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grpSp>
        <p:nvGrpSpPr>
          <p:cNvPr id="8" name="Groupe 7"/>
          <p:cNvGrpSpPr/>
          <p:nvPr userDrawn="1"/>
        </p:nvGrpSpPr>
        <p:grpSpPr>
          <a:xfrm>
            <a:off x="540000" y="360000"/>
            <a:ext cx="8087665" cy="2700000"/>
            <a:chOff x="540000" y="360000"/>
            <a:chExt cx="8087665" cy="2700000"/>
          </a:xfrm>
        </p:grpSpPr>
        <p:pic>
          <p:nvPicPr>
            <p:cNvPr id="9" name="Image 8">
              <a:extLst>
                <a:ext uri="{FF2B5EF4-FFF2-40B4-BE49-F238E27FC236}">
                  <a16:creationId xmlns="" xmlns:a16="http://schemas.microsoft.com/office/drawing/2014/main" id="{AA456506-B875-0447-AE4C-DB9009046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8600" y="483518"/>
              <a:ext cx="2739065" cy="14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sous-titre" type="title">
  <p:cSld name="1_Titre et sous-titre">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92969" y="863947"/>
            <a:ext cx="7358063" cy="1741289"/>
          </a:xfrm>
          <a:prstGeom prst="rect">
            <a:avLst/>
          </a:prstGeom>
          <a:noFill/>
          <a:ln>
            <a:noFill/>
          </a:ln>
        </p:spPr>
        <p:txBody>
          <a:bodyPr spcFirstLastPara="1" wrap="square" lIns="31887" tIns="31887" rIns="31887" bIns="31887"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50"/>
          <p:cNvSpPr txBox="1">
            <a:spLocks noGrp="1"/>
          </p:cNvSpPr>
          <p:nvPr>
            <p:ph type="body" idx="1"/>
          </p:nvPr>
        </p:nvSpPr>
        <p:spPr>
          <a:xfrm>
            <a:off x="892969" y="2658814"/>
            <a:ext cx="7358063" cy="596057"/>
          </a:xfrm>
          <a:prstGeom prst="rect">
            <a:avLst/>
          </a:prstGeom>
          <a:noFill/>
          <a:ln>
            <a:noFill/>
          </a:ln>
        </p:spPr>
        <p:txBody>
          <a:bodyPr spcFirstLastPara="1" wrap="square" lIns="31887" tIns="31887" rIns="31887" bIns="31887" anchor="t" anchorCtr="0">
            <a:normAutofit/>
          </a:bodyPr>
          <a:lstStyle>
            <a:lvl1pPr marL="286984" lvl="0" indent="-143492" algn="ctr">
              <a:lnSpc>
                <a:spcPct val="100000"/>
              </a:lnSpc>
              <a:spcBef>
                <a:spcPts val="0"/>
              </a:spcBef>
              <a:spcAft>
                <a:spcPts val="0"/>
              </a:spcAft>
              <a:buClr>
                <a:srgbClr val="000000"/>
              </a:buClr>
              <a:buSzPts val="3700"/>
              <a:buFont typeface="Helvetica Neue"/>
              <a:buNone/>
              <a:defRPr sz="2300"/>
            </a:lvl1pPr>
            <a:lvl2pPr marL="573969" lvl="1" indent="-143492" algn="ctr">
              <a:lnSpc>
                <a:spcPct val="100000"/>
              </a:lnSpc>
              <a:spcBef>
                <a:spcPts val="0"/>
              </a:spcBef>
              <a:spcAft>
                <a:spcPts val="0"/>
              </a:spcAft>
              <a:buClr>
                <a:srgbClr val="000000"/>
              </a:buClr>
              <a:buSzPts val="3700"/>
              <a:buFont typeface="Helvetica Neue"/>
              <a:buNone/>
              <a:defRPr sz="2300"/>
            </a:lvl2pPr>
            <a:lvl3pPr marL="860953" lvl="2" indent="-143492" algn="ctr">
              <a:lnSpc>
                <a:spcPct val="100000"/>
              </a:lnSpc>
              <a:spcBef>
                <a:spcPts val="0"/>
              </a:spcBef>
              <a:spcAft>
                <a:spcPts val="0"/>
              </a:spcAft>
              <a:buClr>
                <a:srgbClr val="000000"/>
              </a:buClr>
              <a:buSzPts val="3700"/>
              <a:buFont typeface="Helvetica Neue"/>
              <a:buNone/>
              <a:defRPr sz="2300"/>
            </a:lvl3pPr>
            <a:lvl4pPr marL="1147938" lvl="3" indent="-143492" algn="ctr">
              <a:lnSpc>
                <a:spcPct val="100000"/>
              </a:lnSpc>
              <a:spcBef>
                <a:spcPts val="0"/>
              </a:spcBef>
              <a:spcAft>
                <a:spcPts val="0"/>
              </a:spcAft>
              <a:buClr>
                <a:srgbClr val="000000"/>
              </a:buClr>
              <a:buSzPts val="3700"/>
              <a:buFont typeface="Helvetica Neue"/>
              <a:buNone/>
              <a:defRPr sz="2300"/>
            </a:lvl4pPr>
            <a:lvl5pPr marL="1434922" lvl="4" indent="-143492" algn="ctr">
              <a:lnSpc>
                <a:spcPct val="100000"/>
              </a:lnSpc>
              <a:spcBef>
                <a:spcPts val="0"/>
              </a:spcBef>
              <a:spcAft>
                <a:spcPts val="0"/>
              </a:spcAft>
              <a:buClr>
                <a:srgbClr val="000000"/>
              </a:buClr>
              <a:buSzPts val="3700"/>
              <a:buFont typeface="Helvetica Neue"/>
              <a:buNone/>
              <a:defRPr sz="2300"/>
            </a:lvl5pPr>
            <a:lvl6pPr marL="1721907" lvl="5" indent="-247524" algn="l">
              <a:lnSpc>
                <a:spcPct val="100000"/>
              </a:lnSpc>
              <a:spcBef>
                <a:spcPts val="2636"/>
              </a:spcBef>
              <a:spcAft>
                <a:spcPts val="0"/>
              </a:spcAft>
              <a:buClr>
                <a:srgbClr val="000000"/>
              </a:buClr>
              <a:buSzPts val="2610"/>
              <a:buChar char="•"/>
              <a:defRPr/>
            </a:lvl6pPr>
            <a:lvl7pPr marL="2008891" lvl="6" indent="-247524" algn="l">
              <a:lnSpc>
                <a:spcPct val="100000"/>
              </a:lnSpc>
              <a:spcBef>
                <a:spcPts val="2636"/>
              </a:spcBef>
              <a:spcAft>
                <a:spcPts val="0"/>
              </a:spcAft>
              <a:buClr>
                <a:srgbClr val="000000"/>
              </a:buClr>
              <a:buSzPts val="2610"/>
              <a:buChar char="•"/>
              <a:defRPr/>
            </a:lvl7pPr>
            <a:lvl8pPr marL="2295876" lvl="7" indent="-247523" algn="l">
              <a:lnSpc>
                <a:spcPct val="100000"/>
              </a:lnSpc>
              <a:spcBef>
                <a:spcPts val="2636"/>
              </a:spcBef>
              <a:spcAft>
                <a:spcPts val="0"/>
              </a:spcAft>
              <a:buClr>
                <a:srgbClr val="000000"/>
              </a:buClr>
              <a:buSzPts val="2610"/>
              <a:buChar char="•"/>
              <a:defRPr/>
            </a:lvl8pPr>
            <a:lvl9pPr marL="2582860" lvl="8" indent="-247523" algn="l">
              <a:lnSpc>
                <a:spcPct val="100000"/>
              </a:lnSpc>
              <a:spcBef>
                <a:spcPts val="2636"/>
              </a:spcBef>
              <a:spcAft>
                <a:spcPts val="0"/>
              </a:spcAft>
              <a:buClr>
                <a:srgbClr val="000000"/>
              </a:buClr>
              <a:buSzPts val="2610"/>
              <a:buChar char="•"/>
              <a:defRPr/>
            </a:lvl9pPr>
          </a:lstStyle>
          <a:p>
            <a:endParaRPr/>
          </a:p>
        </p:txBody>
      </p:sp>
      <p:sp>
        <p:nvSpPr>
          <p:cNvPr id="12" name="Google Shape;12;p50"/>
          <p:cNvSpPr txBox="1">
            <a:spLocks noGrp="1"/>
          </p:cNvSpPr>
          <p:nvPr>
            <p:ph type="sldNum" idx="12"/>
          </p:nvPr>
        </p:nvSpPr>
        <p:spPr>
          <a:xfrm>
            <a:off x="4449997" y="4902398"/>
            <a:ext cx="239245" cy="179813"/>
          </a:xfrm>
          <a:prstGeom prst="rect">
            <a:avLst/>
          </a:prstGeom>
          <a:noFill/>
          <a:ln>
            <a:noFill/>
          </a:ln>
        </p:spPr>
        <p:txBody>
          <a:bodyPr spcFirstLastPara="1" wrap="square" lIns="31887" tIns="31887" rIns="31887" bIns="31887" anchor="t" anchorCtr="0">
            <a:spAutoFit/>
          </a:bodyPr>
          <a:lstStyle>
            <a:lvl1pPr marL="0" lvl="0"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fld id="{00000000-1234-1234-1234-123412341234}" type="slidenum">
              <a:rPr lang="en-US" smtClean="0"/>
              <a:pPr/>
              <a:t>‹N°›</a:t>
            </a:fld>
            <a:endParaRPr lang="en-US" sz="1000" b="0">
              <a:solidFill>
                <a:srgbClr val="000000"/>
              </a:solidFill>
            </a:endParaRPr>
          </a:p>
        </p:txBody>
      </p:sp>
    </p:spTree>
    <p:extLst>
      <p:ext uri="{BB962C8B-B14F-4D97-AF65-F5344CB8AC3E}">
        <p14:creationId xmlns:p14="http://schemas.microsoft.com/office/powerpoint/2010/main" val="122245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17/05/2021</a:t>
            </a:fld>
            <a:r>
              <a:rPr lang="fr-FR" cap="all" dirty="0" smtClean="0"/>
              <a:t>    </a:t>
            </a:r>
            <a:r>
              <a:rPr lang="fr-FR" sz="700" cap="all" dirty="0" smtClean="0"/>
              <a:t>CG/F/416/01</a:t>
            </a:r>
            <a:endParaRPr lang="fr-FR" sz="700" cap="all" dirty="0"/>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3850" y="98766"/>
            <a:ext cx="179075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4" r:id="rId10"/>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hyperlink" Target="http://www.eau-seine-normandie.fr/engagement_changement_climatique"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s1.sphinxonline.net/surveyserver/s/AESN/ConsultationSDAGEPGRI/accueil.ht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eau-seine-normandie.fr/domaines-d-action/adaptation-au-changement-climatique" TargetMode="External"/><Relationship Id="rId7" Type="http://schemas.openxmlformats.org/officeDocument/2006/relationships/hyperlink" Target="http://www.eau-seine-normandie.fr/Eau-et-biodiversite"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hyperlink" Target="https://enimmersion-eau.fr/"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eau-seine-normandie.fr/" TargetMode="External"/><Relationship Id="rId7" Type="http://schemas.openxmlformats.org/officeDocument/2006/relationships/image" Target="../media/image28.jpeg"/><Relationship Id="rId12"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hyperlink" Target="https://programme-eau-climat.eau-seine-normandie.fr/" TargetMode="External"/><Relationship Id="rId5" Type="http://schemas.openxmlformats.org/officeDocument/2006/relationships/hyperlink" Target="https://s1.sphinxonline.net/surveyserver/s/AESN/ConsultationSDAGEPGRI/accueil.htm" TargetMode="External"/><Relationship Id="rId10" Type="http://schemas.openxmlformats.org/officeDocument/2006/relationships/image" Target="../media/image6.jpg"/><Relationship Id="rId4" Type="http://schemas.openxmlformats.org/officeDocument/2006/relationships/image" Target="../media/image27.png"/><Relationship Id="rId9" Type="http://schemas.openxmlformats.org/officeDocument/2006/relationships/hyperlink" Target="http://www.eau-seine-normandie.fr/engagement_changement_climatiqu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eau-seine-normandie.fr/domaines-d-action/strategie_adaptation_climatiqu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slide" Target="slide1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04D23D62-17A8-6547-AF6B-323A348324DB}" type="datetime1">
              <a:rPr lang="fr-FR" smtClean="0"/>
              <a:t>17/05/2021</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endParaRPr lang="fr-FR"/>
          </a:p>
        </p:txBody>
      </p:sp>
      <p:sp>
        <p:nvSpPr>
          <p:cNvPr id="2" name="ZoneTexte 1"/>
          <p:cNvSpPr txBox="1"/>
          <p:nvPr/>
        </p:nvSpPr>
        <p:spPr>
          <a:xfrm>
            <a:off x="1907704" y="2211710"/>
            <a:ext cx="5688632" cy="2015936"/>
          </a:xfrm>
          <a:prstGeom prst="rect">
            <a:avLst/>
          </a:prstGeom>
          <a:noFill/>
        </p:spPr>
        <p:txBody>
          <a:bodyPr wrap="square" rtlCol="0">
            <a:spAutoFit/>
          </a:bodyPr>
          <a:lstStyle/>
          <a:p>
            <a:pPr algn="ctr"/>
            <a:r>
              <a:rPr lang="fr-FR" sz="2500" b="1" dirty="0" smtClean="0">
                <a:cs typeface="Arial" pitchFamily="34" charset="0"/>
              </a:rPr>
              <a:t>Le changement climatique sur le bassin Seine-Normandie</a:t>
            </a:r>
          </a:p>
          <a:p>
            <a:pPr algn="ctr"/>
            <a:r>
              <a:rPr lang="fr-FR" sz="2500" b="1" i="1" dirty="0" smtClean="0">
                <a:solidFill>
                  <a:srgbClr val="336699"/>
                </a:solidFill>
                <a:cs typeface="Arial" pitchFamily="34" charset="0"/>
              </a:rPr>
              <a:t>Chiffres clés, scénarios et stratégie</a:t>
            </a:r>
          </a:p>
          <a:p>
            <a:pPr algn="ctr"/>
            <a:endParaRPr lang="fr-FR" sz="2000" b="1" dirty="0" smtClean="0">
              <a:cs typeface="Arial" pitchFamily="34" charset="0"/>
            </a:endParaRPr>
          </a:p>
          <a:p>
            <a:pPr algn="ctr"/>
            <a:r>
              <a:rPr lang="fr-FR" sz="1500" b="1" dirty="0">
                <a:cs typeface="Arial" pitchFamily="34" charset="0"/>
              </a:rPr>
              <a:t/>
            </a:r>
            <a:br>
              <a:rPr lang="fr-FR" sz="1500" b="1" dirty="0">
                <a:cs typeface="Arial" pitchFamily="34" charset="0"/>
              </a:rPr>
            </a:br>
            <a:endParaRPr lang="fr-FR" sz="1500" b="1" dirty="0"/>
          </a:p>
        </p:txBody>
      </p:sp>
      <p:pic>
        <p:nvPicPr>
          <p:cNvPr id="8" name="Google Shape;60;p1" descr="Image"/>
          <p:cNvPicPr preferRelativeResize="0"/>
          <p:nvPr/>
        </p:nvPicPr>
        <p:blipFill rotWithShape="1">
          <a:blip r:embed="rId3">
            <a:alphaModFix/>
          </a:blip>
          <a:srcRect/>
          <a:stretch/>
        </p:blipFill>
        <p:spPr>
          <a:xfrm>
            <a:off x="3392240" y="3725306"/>
            <a:ext cx="2763936" cy="1298306"/>
          </a:xfrm>
          <a:prstGeom prst="rect">
            <a:avLst/>
          </a:prstGeom>
          <a:noFill/>
          <a:ln>
            <a:noFill/>
          </a:ln>
        </p:spPr>
      </p:pic>
      <p:pic>
        <p:nvPicPr>
          <p:cNvPr id="10" name="Google Shape;364;p21" descr="Image"/>
          <p:cNvPicPr preferRelativeResize="0"/>
          <p:nvPr/>
        </p:nvPicPr>
        <p:blipFill rotWithShape="1">
          <a:blip r:embed="rId4">
            <a:alphaModFix/>
          </a:blip>
          <a:srcRect/>
          <a:stretch/>
        </p:blipFill>
        <p:spPr>
          <a:xfrm>
            <a:off x="2123728" y="3557313"/>
            <a:ext cx="888994" cy="1447814"/>
          </a:xfrm>
          <a:prstGeom prst="rect">
            <a:avLst/>
          </a:prstGeom>
          <a:noFill/>
          <a:ln>
            <a:noFill/>
          </a:ln>
        </p:spPr>
      </p:pic>
      <p:pic>
        <p:nvPicPr>
          <p:cNvPr id="11" name="Image 10">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3713192"/>
            <a:ext cx="1152428" cy="1139810"/>
          </a:xfrm>
          <a:prstGeom prst="rect">
            <a:avLst/>
          </a:prstGeom>
        </p:spPr>
      </p:pic>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5" t="8132" r="969" b="3619"/>
          <a:stretch/>
        </p:blipFill>
        <p:spPr bwMode="auto">
          <a:xfrm>
            <a:off x="611560" y="19057"/>
            <a:ext cx="7848836" cy="507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4" name="TextShape 1"/>
          <p:cNvSpPr txBox="1"/>
          <p:nvPr/>
        </p:nvSpPr>
        <p:spPr>
          <a:xfrm>
            <a:off x="7398720" y="4783680"/>
            <a:ext cx="1349640" cy="359640"/>
          </a:xfrm>
          <a:prstGeom prst="rect">
            <a:avLst/>
          </a:prstGeom>
          <a:noFill/>
          <a:ln>
            <a:noFill/>
          </a:ln>
        </p:spPr>
        <p:txBody>
          <a:bodyPr lIns="0" tIns="0" rIns="0" bIns="0" anchor="ctr">
            <a:noAutofit/>
          </a:bodyPr>
          <a:lstStyle/>
          <a:p>
            <a:pPr algn="r">
              <a:lnSpc>
                <a:spcPct val="100000"/>
              </a:lnSpc>
            </a:pPr>
            <a:fld id="{AE199477-AD76-4102-9ABA-00056D01F6F8}" type="slidenum">
              <a:rPr lang="fr-FR" sz="750" b="1" strike="noStrike" spc="-1">
                <a:solidFill>
                  <a:srgbClr val="000000"/>
                </a:solidFill>
                <a:latin typeface="Arial"/>
              </a:rPr>
              <a:t>10</a:t>
            </a:fld>
            <a:endParaRPr lang="fr-FR" sz="750" b="0" strike="noStrike" spc="-1">
              <a:latin typeface="Times New Roman"/>
            </a:endParaRPr>
          </a:p>
        </p:txBody>
      </p:sp>
      <p:sp>
        <p:nvSpPr>
          <p:cNvPr id="2" name="Rectangle 1"/>
          <p:cNvSpPr/>
          <p:nvPr/>
        </p:nvSpPr>
        <p:spPr>
          <a:xfrm>
            <a:off x="251520" y="19057"/>
            <a:ext cx="936104" cy="65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p:nvPr/>
        </p:nvPicPr>
        <p:blipFill>
          <a:blip r:embed="rId4"/>
          <a:stretch/>
        </p:blipFill>
        <p:spPr>
          <a:xfrm>
            <a:off x="395536" y="-20538"/>
            <a:ext cx="941760" cy="683280"/>
          </a:xfrm>
          <a:prstGeom prst="rect">
            <a:avLst/>
          </a:prstGeom>
          <a:ln>
            <a:noFill/>
          </a:ln>
        </p:spPr>
      </p:pic>
    </p:spTree>
    <p:extLst>
      <p:ext uri="{BB962C8B-B14F-4D97-AF65-F5344CB8AC3E}">
        <p14:creationId xmlns:p14="http://schemas.microsoft.com/office/powerpoint/2010/main" val="272574409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TextShape 1"/>
          <p:cNvSpPr txBox="1"/>
          <p:nvPr/>
        </p:nvSpPr>
        <p:spPr>
          <a:xfrm>
            <a:off x="7398720" y="4783680"/>
            <a:ext cx="1349640" cy="359640"/>
          </a:xfrm>
          <a:prstGeom prst="rect">
            <a:avLst/>
          </a:prstGeom>
          <a:noFill/>
          <a:ln>
            <a:noFill/>
          </a:ln>
        </p:spPr>
        <p:txBody>
          <a:bodyPr lIns="0" tIns="0" rIns="0" bIns="0" anchor="ctr">
            <a:noAutofit/>
          </a:bodyPr>
          <a:lstStyle/>
          <a:p>
            <a:pPr algn="r">
              <a:lnSpc>
                <a:spcPct val="100000"/>
              </a:lnSpc>
            </a:pPr>
            <a:fld id="{251DBA12-D7FB-45CF-A417-679165B26CFE}" type="slidenum">
              <a:rPr lang="fr-FR" sz="750" b="1" strike="noStrike" spc="-1">
                <a:solidFill>
                  <a:srgbClr val="000000"/>
                </a:solidFill>
                <a:latin typeface="Arial"/>
              </a:rPr>
              <a:t>11</a:t>
            </a:fld>
            <a:endParaRPr lang="fr-FR" sz="750" b="0" strike="noStrike" spc="-1">
              <a:latin typeface="Times New Roman"/>
            </a:endParaRPr>
          </a:p>
        </p:txBody>
      </p:sp>
      <p:sp>
        <p:nvSpPr>
          <p:cNvPr id="382" name="CustomShape 2"/>
          <p:cNvSpPr/>
          <p:nvPr/>
        </p:nvSpPr>
        <p:spPr>
          <a:xfrm>
            <a:off x="1475640" y="-20520"/>
            <a:ext cx="7560360" cy="59364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r">
              <a:lnSpc>
                <a:spcPct val="100000"/>
              </a:lnSpc>
            </a:pPr>
            <a:r>
              <a:rPr lang="fr-FR" sz="2300" b="1" dirty="0">
                <a:latin typeface="+mj-lt"/>
                <a:ea typeface="+mj-ea"/>
                <a:cs typeface="+mj-cs"/>
              </a:rPr>
              <a:t>Quel projet </a:t>
            </a:r>
            <a:r>
              <a:rPr lang="fr-FR" sz="2300" b="1" dirty="0" smtClean="0">
                <a:latin typeface="+mj-lt"/>
                <a:ea typeface="+mj-ea"/>
                <a:cs typeface="+mj-cs"/>
              </a:rPr>
              <a:t>pour le SDAGE </a:t>
            </a:r>
            <a:r>
              <a:rPr lang="fr-FR" sz="2300" b="1" dirty="0">
                <a:latin typeface="+mj-lt"/>
                <a:ea typeface="+mj-ea"/>
                <a:cs typeface="+mj-cs"/>
              </a:rPr>
              <a:t>2022-2027 ?</a:t>
            </a:r>
          </a:p>
        </p:txBody>
      </p:sp>
      <p:sp>
        <p:nvSpPr>
          <p:cNvPr id="383" name="CustomShape 3"/>
          <p:cNvSpPr/>
          <p:nvPr/>
        </p:nvSpPr>
        <p:spPr>
          <a:xfrm>
            <a:off x="98008" y="1082820"/>
            <a:ext cx="4932360" cy="75564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marL="14400" algn="ctr">
              <a:lnSpc>
                <a:spcPct val="90000"/>
              </a:lnSpc>
              <a:tabLst>
                <a:tab pos="0" algn="l"/>
              </a:tabLst>
            </a:pPr>
            <a:r>
              <a:rPr lang="fr-FR" sz="2400" b="0" strike="noStrike" spc="-1" dirty="0">
                <a:solidFill>
                  <a:srgbClr val="8C2237"/>
                </a:solidFill>
                <a:latin typeface="Arial"/>
              </a:rPr>
              <a:t>Nous sommes tous concernés</a:t>
            </a:r>
            <a:endParaRPr lang="fr-FR" sz="2400" b="0" strike="noStrike" spc="-1" dirty="0">
              <a:latin typeface="Arial"/>
            </a:endParaRPr>
          </a:p>
        </p:txBody>
      </p:sp>
      <p:sp>
        <p:nvSpPr>
          <p:cNvPr id="384" name="CustomShape 4"/>
          <p:cNvSpPr/>
          <p:nvPr/>
        </p:nvSpPr>
        <p:spPr>
          <a:xfrm>
            <a:off x="4890080" y="1082820"/>
            <a:ext cx="3960000" cy="66420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marL="14400" algn="ctr">
              <a:lnSpc>
                <a:spcPct val="90000"/>
              </a:lnSpc>
              <a:tabLst>
                <a:tab pos="0" algn="l"/>
              </a:tabLst>
            </a:pPr>
            <a:r>
              <a:rPr lang="fr-FR" sz="3200" b="1" strike="noStrike" spc="-1" dirty="0">
                <a:solidFill>
                  <a:srgbClr val="8C2237"/>
                </a:solidFill>
                <a:latin typeface="Arial"/>
              </a:rPr>
              <a:t>Votre avis compte !</a:t>
            </a:r>
            <a:endParaRPr lang="fr-FR" sz="3200" b="0" strike="noStrike" spc="-1" dirty="0">
              <a:latin typeface="Arial"/>
            </a:endParaRPr>
          </a:p>
        </p:txBody>
      </p:sp>
      <p:sp>
        <p:nvSpPr>
          <p:cNvPr id="385" name="CustomShape 5"/>
          <p:cNvSpPr/>
          <p:nvPr/>
        </p:nvSpPr>
        <p:spPr>
          <a:xfrm>
            <a:off x="1115640" y="1851840"/>
            <a:ext cx="7776840" cy="75564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marL="14400" algn="ctr">
              <a:lnSpc>
                <a:spcPct val="90000"/>
              </a:lnSpc>
              <a:tabLst>
                <a:tab pos="0" algn="l"/>
              </a:tabLst>
            </a:pPr>
            <a:r>
              <a:rPr lang="fr-FR" sz="2800" b="1" strike="noStrike" spc="-1" dirty="0" smtClean="0">
                <a:latin typeface="Arial"/>
              </a:rPr>
              <a:t>Informez-vous et répondez </a:t>
            </a:r>
            <a:r>
              <a:rPr lang="fr-FR" sz="2800" b="1" strike="noStrike" spc="-1" dirty="0">
                <a:latin typeface="Arial"/>
              </a:rPr>
              <a:t>en ligne </a:t>
            </a:r>
            <a:r>
              <a:rPr lang="fr-FR" sz="2800" b="1" strike="noStrike" spc="-1" dirty="0" smtClean="0">
                <a:latin typeface="Arial"/>
              </a:rPr>
              <a:t>sur : </a:t>
            </a:r>
            <a:endParaRPr lang="fr-FR" sz="2800" b="1" strike="noStrike" spc="-1" dirty="0">
              <a:latin typeface="Arial"/>
            </a:endParaRPr>
          </a:p>
        </p:txBody>
      </p:sp>
      <p:sp>
        <p:nvSpPr>
          <p:cNvPr id="386" name="CustomShape 6"/>
          <p:cNvSpPr/>
          <p:nvPr/>
        </p:nvSpPr>
        <p:spPr>
          <a:xfrm>
            <a:off x="1331640" y="2379960"/>
            <a:ext cx="7848360" cy="6260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marL="14400" algn="ctr">
              <a:lnSpc>
                <a:spcPct val="90000"/>
              </a:lnSpc>
              <a:tabLst>
                <a:tab pos="0" algn="l"/>
              </a:tabLst>
            </a:pPr>
            <a:r>
              <a:rPr lang="fr-FR" sz="2000" b="1" spc="-1" dirty="0" smtClean="0">
                <a:solidFill>
                  <a:srgbClr val="00B0F0"/>
                </a:solidFill>
              </a:rPr>
              <a:t>http</a:t>
            </a:r>
            <a:r>
              <a:rPr lang="fr-FR" sz="2000" b="1" spc="-1" dirty="0">
                <a:solidFill>
                  <a:srgbClr val="00B0F0"/>
                </a:solidFill>
              </a:rPr>
              <a:t>://www.eau-seine-normandie.fr/domaines-d-action/sdage</a:t>
            </a:r>
            <a:endParaRPr lang="fr-FR" sz="2000" b="0" strike="noStrike" spc="-1" dirty="0">
              <a:latin typeface="Arial"/>
            </a:endParaRPr>
          </a:p>
        </p:txBody>
      </p:sp>
      <p:sp>
        <p:nvSpPr>
          <p:cNvPr id="387" name="CustomShape 7"/>
          <p:cNvSpPr/>
          <p:nvPr/>
        </p:nvSpPr>
        <p:spPr>
          <a:xfrm>
            <a:off x="209127" y="2417065"/>
            <a:ext cx="1152586" cy="551830"/>
          </a:xfrm>
          <a:prstGeom prst="rightArrow">
            <a:avLst>
              <a:gd name="adj1" fmla="val 50000"/>
              <a:gd name="adj2" fmla="val 50000"/>
            </a:avLst>
          </a:prstGeom>
          <a:gradFill rotWithShape="0">
            <a:gsLst>
              <a:gs pos="0">
                <a:srgbClr val="BE9E00"/>
              </a:gs>
              <a:gs pos="100000">
                <a:srgbClr val="F7CE00"/>
              </a:gs>
            </a:gsLst>
            <a:lin ang="16200000"/>
          </a:gradFill>
          <a:ln>
            <a:solidFill>
              <a:srgbClr val="F9D000"/>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388" name="Image 15">
            <a:hlinkClick r:id="rId3"/>
          </p:cNvPr>
          <p:cNvPicPr/>
          <p:nvPr/>
        </p:nvPicPr>
        <p:blipFill>
          <a:blip r:embed="rId4"/>
          <a:stretch/>
        </p:blipFill>
        <p:spPr>
          <a:xfrm>
            <a:off x="5004048" y="3405914"/>
            <a:ext cx="4031952" cy="1656184"/>
          </a:xfrm>
          <a:prstGeom prst="rect">
            <a:avLst/>
          </a:prstGeom>
          <a:ln>
            <a:noFill/>
          </a:ln>
        </p:spPr>
      </p:pic>
      <p:sp>
        <p:nvSpPr>
          <p:cNvPr id="11" name="CustomShape 6"/>
          <p:cNvSpPr/>
          <p:nvPr/>
        </p:nvSpPr>
        <p:spPr>
          <a:xfrm>
            <a:off x="1533220" y="3700620"/>
            <a:ext cx="7848360" cy="6260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marL="14400">
              <a:lnSpc>
                <a:spcPct val="90000"/>
              </a:lnSpc>
              <a:tabLst>
                <a:tab pos="0" algn="l"/>
              </a:tabLst>
            </a:pPr>
            <a:r>
              <a:rPr lang="fr-FR" sz="2000" b="1" spc="-1" dirty="0" smtClean="0">
                <a:solidFill>
                  <a:srgbClr val="00B0F0"/>
                </a:solidFill>
              </a:rPr>
              <a:t>Accès direct plateforme</a:t>
            </a:r>
            <a:endParaRPr lang="fr-FR" sz="2000" b="0" strike="noStrike" spc="-1" dirty="0">
              <a:latin typeface="Arial"/>
            </a:endParaRPr>
          </a:p>
        </p:txBody>
      </p:sp>
      <p:sp>
        <p:nvSpPr>
          <p:cNvPr id="12" name="CustomShape 7"/>
          <p:cNvSpPr/>
          <p:nvPr/>
        </p:nvSpPr>
        <p:spPr>
          <a:xfrm>
            <a:off x="212987" y="3737725"/>
            <a:ext cx="1152586" cy="551830"/>
          </a:xfrm>
          <a:prstGeom prst="rightArrow">
            <a:avLst>
              <a:gd name="adj1" fmla="val 50000"/>
              <a:gd name="adj2" fmla="val 50000"/>
            </a:avLst>
          </a:prstGeom>
          <a:gradFill rotWithShape="0">
            <a:gsLst>
              <a:gs pos="0">
                <a:srgbClr val="BE9E00"/>
              </a:gs>
              <a:gs pos="100000">
                <a:srgbClr val="F7CE00"/>
              </a:gs>
            </a:gsLst>
            <a:lin ang="16200000"/>
          </a:gradFill>
          <a:ln>
            <a:solidFill>
              <a:srgbClr val="F9D000"/>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13" name="Picture 2"/>
          <p:cNvPicPr/>
          <p:nvPr/>
        </p:nvPicPr>
        <p:blipFill>
          <a:blip r:embed="rId5"/>
          <a:stretch/>
        </p:blipFill>
        <p:spPr>
          <a:xfrm>
            <a:off x="1973520" y="51480"/>
            <a:ext cx="941760" cy="683280"/>
          </a:xfrm>
          <a:prstGeom prst="rect">
            <a:avLst/>
          </a:prstGeom>
          <a:ln>
            <a:noFill/>
          </a:ln>
        </p:spPr>
      </p:pic>
    </p:spTree>
    <p:extLst>
      <p:ext uri="{BB962C8B-B14F-4D97-AF65-F5344CB8AC3E}">
        <p14:creationId xmlns:p14="http://schemas.microsoft.com/office/powerpoint/2010/main" val="235299598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00F394A-908F-4E6A-83F0-CCA2989486D1}" type="slidenum">
              <a:rPr lang="fr-FR" smtClean="0"/>
              <a:t>12</a:t>
            </a:fld>
            <a:endParaRPr lang="fr-FR"/>
          </a:p>
        </p:txBody>
      </p:sp>
      <p:sp>
        <p:nvSpPr>
          <p:cNvPr id="2" name="Espace réservé de la date 1"/>
          <p:cNvSpPr>
            <a:spLocks noGrp="1"/>
          </p:cNvSpPr>
          <p:nvPr>
            <p:ph type="dt" sz="half" idx="2"/>
          </p:nvPr>
        </p:nvSpPr>
        <p:spPr/>
        <p:txBody>
          <a:bodyPr/>
          <a:lstStyle/>
          <a:p>
            <a:fld id="{6DF0C2D9-2382-451D-8606-DA4E658B97D2}" type="datetime1">
              <a:rPr lang="fr-FR" smtClean="0"/>
              <a:t>17/05/2021</a:t>
            </a:fld>
            <a:endParaRPr lang="fr-FR"/>
          </a:p>
        </p:txBody>
      </p:sp>
      <p:sp>
        <p:nvSpPr>
          <p:cNvPr id="5" name="Titre 4"/>
          <p:cNvSpPr>
            <a:spLocks noGrp="1"/>
          </p:cNvSpPr>
          <p:nvPr>
            <p:ph type="title"/>
          </p:nvPr>
        </p:nvSpPr>
        <p:spPr>
          <a:xfrm>
            <a:off x="2195736" y="303567"/>
            <a:ext cx="6928873" cy="539991"/>
          </a:xfrm>
        </p:spPr>
        <p:txBody>
          <a:bodyPr>
            <a:normAutofit fontScale="90000"/>
          </a:bodyPr>
          <a:lstStyle/>
          <a:p>
            <a:pPr algn="r"/>
            <a:r>
              <a:rPr lang="fr-FR" sz="2800" dirty="0"/>
              <a:t>Agir en faveur de l’adaptation au CC dans le domaine de </a:t>
            </a:r>
            <a:r>
              <a:rPr lang="fr-FR" sz="2800" dirty="0" smtClean="0"/>
              <a:t>l’eau</a:t>
            </a:r>
            <a:br>
              <a:rPr lang="fr-FR" sz="2800" dirty="0" smtClean="0"/>
            </a:br>
            <a:endParaRPr lang="fr-FR" dirty="0"/>
          </a:p>
        </p:txBody>
      </p:sp>
      <p:sp>
        <p:nvSpPr>
          <p:cNvPr id="3" name="ZoneTexte 2"/>
          <p:cNvSpPr txBox="1"/>
          <p:nvPr/>
        </p:nvSpPr>
        <p:spPr>
          <a:xfrm>
            <a:off x="2339752" y="712316"/>
            <a:ext cx="7056784" cy="369332"/>
          </a:xfrm>
          <a:prstGeom prst="rect">
            <a:avLst/>
          </a:prstGeom>
          <a:noFill/>
        </p:spPr>
        <p:txBody>
          <a:bodyPr wrap="square" rtlCol="0">
            <a:spAutoFit/>
          </a:bodyPr>
          <a:lstStyle/>
          <a:p>
            <a:r>
              <a:rPr lang="fr-FR" b="1" dirty="0" smtClean="0"/>
              <a:t>3 – Un accompagnement financier : le 11</a:t>
            </a:r>
            <a:r>
              <a:rPr lang="fr-FR" b="1" baseline="30000" dirty="0" smtClean="0"/>
              <a:t>ème</a:t>
            </a:r>
            <a:r>
              <a:rPr lang="fr-FR" b="1" dirty="0" smtClean="0"/>
              <a:t> programme</a:t>
            </a:r>
            <a:endParaRPr lang="fr-FR" dirty="0"/>
          </a:p>
        </p:txBody>
      </p:sp>
      <p:pic>
        <p:nvPicPr>
          <p:cNvPr id="10" name="Image 9">
            <a:extLst>
              <a:ext uri="{FF2B5EF4-FFF2-40B4-BE49-F238E27FC236}">
                <a16:creationId xmlns:a16="http://schemas.microsoft.com/office/drawing/2014/main" xmlns="" id="{8888A128-4E74-0143-A773-034B7D7DD639}"/>
              </a:ext>
            </a:extLst>
          </p:cNvPr>
          <p:cNvPicPr>
            <a:picLocks noChangeAspect="1"/>
          </p:cNvPicPr>
          <p:nvPr/>
        </p:nvPicPr>
        <p:blipFill>
          <a:blip r:embed="rId3"/>
          <a:stretch>
            <a:fillRect/>
          </a:stretch>
        </p:blipFill>
        <p:spPr>
          <a:xfrm>
            <a:off x="676982" y="1779662"/>
            <a:ext cx="3325540" cy="1707489"/>
          </a:xfrm>
          <a:prstGeom prst="rect">
            <a:avLst/>
          </a:prstGeom>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69" r="4230"/>
          <a:stretch/>
        </p:blipFill>
        <p:spPr bwMode="auto">
          <a:xfrm>
            <a:off x="4576492" y="1600066"/>
            <a:ext cx="3881084" cy="2714917"/>
          </a:xfrm>
          <a:prstGeom prst="rect">
            <a:avLst/>
          </a:prstGeom>
          <a:noFill/>
          <a:ln>
            <a:noFill/>
          </a:ln>
          <a:effectLst/>
          <a:extLst/>
        </p:spPr>
      </p:pic>
    </p:spTree>
    <p:extLst>
      <p:ext uri="{BB962C8B-B14F-4D97-AF65-F5344CB8AC3E}">
        <p14:creationId xmlns:p14="http://schemas.microsoft.com/office/powerpoint/2010/main" val="1660370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00F394A-908F-4E6A-83F0-CCA2989486D1}" type="slidenum">
              <a:rPr lang="fr-FR" smtClean="0"/>
              <a:t>13</a:t>
            </a:fld>
            <a:endParaRPr lang="fr-FR"/>
          </a:p>
        </p:txBody>
      </p:sp>
      <p:sp>
        <p:nvSpPr>
          <p:cNvPr id="2" name="Espace réservé de la date 1"/>
          <p:cNvSpPr>
            <a:spLocks noGrp="1"/>
          </p:cNvSpPr>
          <p:nvPr>
            <p:ph type="dt" sz="half" idx="2"/>
          </p:nvPr>
        </p:nvSpPr>
        <p:spPr/>
        <p:txBody>
          <a:bodyPr/>
          <a:lstStyle/>
          <a:p>
            <a:fld id="{6DF0C2D9-2382-451D-8606-DA4E658B97D2}" type="datetime1">
              <a:rPr lang="fr-FR" smtClean="0"/>
              <a:t>17/05/2021</a:t>
            </a:fld>
            <a:endParaRPr lang="fr-FR"/>
          </a:p>
        </p:txBody>
      </p:sp>
      <p:sp>
        <p:nvSpPr>
          <p:cNvPr id="5" name="Titre 4"/>
          <p:cNvSpPr>
            <a:spLocks noGrp="1"/>
          </p:cNvSpPr>
          <p:nvPr>
            <p:ph type="title"/>
          </p:nvPr>
        </p:nvSpPr>
        <p:spPr>
          <a:xfrm>
            <a:off x="2195736" y="303567"/>
            <a:ext cx="6928873" cy="539991"/>
          </a:xfrm>
        </p:spPr>
        <p:txBody>
          <a:bodyPr>
            <a:normAutofit fontScale="90000"/>
          </a:bodyPr>
          <a:lstStyle/>
          <a:p>
            <a:pPr algn="r"/>
            <a:r>
              <a:rPr lang="fr-FR" sz="2800" dirty="0"/>
              <a:t>Agir en faveur de l’adaptation au CC dans le domaine de </a:t>
            </a:r>
            <a:r>
              <a:rPr lang="fr-FR" sz="2800" dirty="0" smtClean="0"/>
              <a:t>l’eau</a:t>
            </a:r>
            <a:br>
              <a:rPr lang="fr-FR" sz="2800" dirty="0" smtClean="0"/>
            </a:br>
            <a:endParaRPr lang="fr-FR" dirty="0"/>
          </a:p>
        </p:txBody>
      </p:sp>
      <p:sp>
        <p:nvSpPr>
          <p:cNvPr id="3" name="ZoneTexte 2"/>
          <p:cNvSpPr txBox="1"/>
          <p:nvPr/>
        </p:nvSpPr>
        <p:spPr>
          <a:xfrm>
            <a:off x="2339752" y="712316"/>
            <a:ext cx="7056784" cy="369332"/>
          </a:xfrm>
          <a:prstGeom prst="rect">
            <a:avLst/>
          </a:prstGeom>
          <a:noFill/>
        </p:spPr>
        <p:txBody>
          <a:bodyPr wrap="square" rtlCol="0">
            <a:spAutoFit/>
          </a:bodyPr>
          <a:lstStyle/>
          <a:p>
            <a:r>
              <a:rPr lang="fr-FR" b="1" dirty="0" smtClean="0"/>
              <a:t>3 – Un accompagnement financier : le 11</a:t>
            </a:r>
            <a:r>
              <a:rPr lang="fr-FR" b="1" baseline="30000" dirty="0" smtClean="0"/>
              <a:t>ème</a:t>
            </a:r>
            <a:r>
              <a:rPr lang="fr-FR" b="1" dirty="0" smtClean="0"/>
              <a:t> programme</a:t>
            </a:r>
            <a:endParaRPr lang="fr-FR"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34056"/>
            <a:ext cx="2683963" cy="29715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639" y="1324854"/>
            <a:ext cx="3650260" cy="17999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0971" y="3219822"/>
            <a:ext cx="3682928" cy="184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082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6" name="Rectangle 5"/>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3" name="Google Shape;703;p48"/>
          <p:cNvSpPr txBox="1"/>
          <p:nvPr/>
        </p:nvSpPr>
        <p:spPr>
          <a:xfrm>
            <a:off x="2771800" y="123478"/>
            <a:ext cx="5637395" cy="479895"/>
          </a:xfrm>
          <a:prstGeom prst="rect">
            <a:avLst/>
          </a:prstGeom>
          <a:noFill/>
          <a:ln>
            <a:noFill/>
          </a:ln>
        </p:spPr>
        <p:txBody>
          <a:bodyPr spcFirstLastPara="1" wrap="square" lIns="31887" tIns="31887" rIns="31887" bIns="31887" anchor="ctr" anchorCtr="0">
            <a:spAutoFit/>
          </a:bodyPr>
          <a:lstStyle/>
          <a:p>
            <a:pPr algn="r">
              <a:lnSpc>
                <a:spcPct val="90000"/>
              </a:lnSpc>
              <a:buClr>
                <a:srgbClr val="1D3B54"/>
              </a:buClr>
              <a:buSzPts val="4700"/>
            </a:pPr>
            <a:r>
              <a:rPr lang="en-US" sz="3000" b="1" dirty="0" err="1" smtClean="0">
                <a:solidFill>
                  <a:srgbClr val="1D3B54"/>
                </a:solidFill>
                <a:latin typeface="Anton"/>
                <a:ea typeface="Anton"/>
                <a:cs typeface="Anton"/>
                <a:sym typeface="Anton"/>
              </a:rPr>
              <a:t>Quelques</a:t>
            </a:r>
            <a:r>
              <a:rPr lang="en-US" sz="3000" b="1" dirty="0" smtClean="0">
                <a:solidFill>
                  <a:srgbClr val="1D3B54"/>
                </a:solidFill>
                <a:latin typeface="Anton"/>
                <a:ea typeface="Anton"/>
                <a:cs typeface="Anton"/>
                <a:sym typeface="Anton"/>
              </a:rPr>
              <a:t> </a:t>
            </a:r>
            <a:r>
              <a:rPr lang="en-US" sz="3000" b="1" dirty="0" err="1" smtClean="0">
                <a:solidFill>
                  <a:srgbClr val="1D3B54"/>
                </a:solidFill>
                <a:latin typeface="Anton"/>
                <a:ea typeface="Anton"/>
                <a:cs typeface="Anton"/>
                <a:sym typeface="Anton"/>
              </a:rPr>
              <a:t>ressources</a:t>
            </a:r>
            <a:endParaRPr dirty="0"/>
          </a:p>
        </p:txBody>
      </p:sp>
      <p:pic>
        <p:nvPicPr>
          <p:cNvPr id="10242" name="Picture 2" descr="couverture recueil signatai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9542"/>
            <a:ext cx="2800891" cy="398569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813" t="11708" r="28724" b="70526"/>
          <a:stretch/>
        </p:blipFill>
        <p:spPr bwMode="auto">
          <a:xfrm>
            <a:off x="3635896" y="3597434"/>
            <a:ext cx="4911308" cy="111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descr="Bandeau ils l'on fait ">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7122" t="15164" r="4079" b="35013"/>
          <a:stretch/>
        </p:blipFill>
        <p:spPr bwMode="auto">
          <a:xfrm>
            <a:off x="3635895" y="699542"/>
            <a:ext cx="4773299" cy="262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81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CustomShape 1"/>
          <p:cNvSpPr/>
          <p:nvPr/>
        </p:nvSpPr>
        <p:spPr>
          <a:xfrm>
            <a:off x="-19478" y="771480"/>
            <a:ext cx="9143640" cy="4371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1080000" rIns="360000" bIns="45000" anchor="ctr">
            <a:noAutofit/>
          </a:bodyPr>
          <a:lstStyle/>
          <a:p>
            <a:pPr algn="r">
              <a:lnSpc>
                <a:spcPct val="100000"/>
              </a:lnSpc>
            </a:pPr>
            <a:endParaRPr lang="fr-FR" sz="2800" b="1" strike="noStrike" spc="-1" dirty="0" smtClean="0">
              <a:solidFill>
                <a:srgbClr val="FFFFFF"/>
              </a:solidFill>
              <a:latin typeface="Arial"/>
            </a:endParaRPr>
          </a:p>
          <a:p>
            <a:pPr algn="r">
              <a:lnSpc>
                <a:spcPct val="100000"/>
              </a:lnSpc>
            </a:pPr>
            <a:endParaRPr lang="fr-FR" sz="2800" b="1" spc="-1" dirty="0">
              <a:solidFill>
                <a:srgbClr val="FFFFFF"/>
              </a:solidFill>
              <a:latin typeface="Arial"/>
            </a:endParaRPr>
          </a:p>
          <a:p>
            <a:pPr algn="r">
              <a:lnSpc>
                <a:spcPct val="100000"/>
              </a:lnSpc>
            </a:pPr>
            <a:r>
              <a:rPr lang="fr-FR" sz="2800" b="1" strike="noStrike" spc="-1" dirty="0" smtClean="0">
                <a:solidFill>
                  <a:srgbClr val="FFFFFF"/>
                </a:solidFill>
                <a:latin typeface="Arial"/>
              </a:rPr>
              <a:t>MERCI </a:t>
            </a:r>
            <a:r>
              <a:rPr lang="fr-FR" sz="2800" b="1" strike="noStrike" spc="-1" dirty="0">
                <a:solidFill>
                  <a:srgbClr val="FFFFFF"/>
                </a:solidFill>
                <a:latin typeface="Arial"/>
              </a:rPr>
              <a:t>DE VOTRE </a:t>
            </a:r>
            <a:r>
              <a:rPr lang="fr-FR" sz="2800" b="1" strike="noStrike" spc="-1" dirty="0" smtClean="0">
                <a:solidFill>
                  <a:srgbClr val="FFFFFF"/>
                </a:solidFill>
                <a:latin typeface="Arial"/>
              </a:rPr>
              <a:t>ATTENTION</a:t>
            </a:r>
          </a:p>
          <a:p>
            <a:pPr algn="r">
              <a:lnSpc>
                <a:spcPct val="100000"/>
              </a:lnSpc>
            </a:pPr>
            <a:endParaRPr lang="fr-FR" sz="2800" b="1" spc="-1" dirty="0">
              <a:solidFill>
                <a:schemeClr val="bg1"/>
              </a:solidFill>
              <a:latin typeface="Arial"/>
              <a:hlinkClick r:id="rId3"/>
            </a:endParaRPr>
          </a:p>
          <a:p>
            <a:pPr algn="r">
              <a:lnSpc>
                <a:spcPct val="100000"/>
              </a:lnSpc>
            </a:pPr>
            <a:r>
              <a:rPr lang="fr-FR" sz="2800" spc="-1" dirty="0" smtClean="0">
                <a:solidFill>
                  <a:schemeClr val="bg1"/>
                </a:solidFill>
              </a:rPr>
              <a:t>www.eau-seine-normandie.fr</a:t>
            </a:r>
          </a:p>
          <a:p>
            <a:pPr algn="r">
              <a:lnSpc>
                <a:spcPct val="100000"/>
              </a:lnSpc>
            </a:pPr>
            <a:r>
              <a:rPr lang="fr-FR" sz="2800" b="0" strike="noStrike" spc="-1" dirty="0" smtClean="0">
                <a:solidFill>
                  <a:schemeClr val="bg1"/>
                </a:solidFill>
                <a:latin typeface="Arial"/>
              </a:rPr>
              <a:t>dvo@aesn.fr</a:t>
            </a:r>
            <a:endParaRPr lang="fr-FR" sz="2800" b="0" strike="noStrike" spc="-1" dirty="0">
              <a:solidFill>
                <a:schemeClr val="bg1"/>
              </a:solidFill>
              <a:latin typeface="Arial"/>
            </a:endParaRPr>
          </a:p>
        </p:txBody>
      </p:sp>
      <p:sp>
        <p:nvSpPr>
          <p:cNvPr id="602" name="TextShape 3"/>
          <p:cNvSpPr txBox="1"/>
          <p:nvPr/>
        </p:nvSpPr>
        <p:spPr>
          <a:xfrm>
            <a:off x="7398720" y="4783680"/>
            <a:ext cx="1349640" cy="359640"/>
          </a:xfrm>
          <a:prstGeom prst="rect">
            <a:avLst/>
          </a:prstGeom>
          <a:noFill/>
          <a:ln>
            <a:noFill/>
          </a:ln>
        </p:spPr>
        <p:txBody>
          <a:bodyPr lIns="0" tIns="0" rIns="0" bIns="0" anchor="ctr">
            <a:noAutofit/>
          </a:bodyPr>
          <a:lstStyle/>
          <a:p>
            <a:pPr algn="r">
              <a:lnSpc>
                <a:spcPct val="100000"/>
              </a:lnSpc>
            </a:pPr>
            <a:fld id="{453A6ED7-385A-45C5-B0E7-C254A2F6BC31}" type="slidenum">
              <a:rPr lang="fr-FR" sz="750" b="1" strike="noStrike" spc="-1">
                <a:solidFill>
                  <a:srgbClr val="FFFFFF"/>
                </a:solidFill>
                <a:latin typeface="Arial"/>
              </a:rPr>
              <a:t>15</a:t>
            </a:fld>
            <a:endParaRPr lang="fr-FR" sz="750" b="0" strike="noStrike" spc="-1">
              <a:latin typeface="Times New Roman"/>
            </a:endParaRPr>
          </a:p>
        </p:txBody>
      </p:sp>
      <p:grpSp>
        <p:nvGrpSpPr>
          <p:cNvPr id="603" name="Group 4"/>
          <p:cNvGrpSpPr/>
          <p:nvPr/>
        </p:nvGrpSpPr>
        <p:grpSpPr>
          <a:xfrm>
            <a:off x="1227960" y="2601720"/>
            <a:ext cx="955080" cy="1051560"/>
            <a:chOff x="1227960" y="2601720"/>
            <a:chExt cx="955080" cy="1051560"/>
          </a:xfrm>
        </p:grpSpPr>
        <p:pic>
          <p:nvPicPr>
            <p:cNvPr id="604" name="Image 8" descr="C:\Users\thomasna\AppData\Local\Temp\clipart-3418189_1920.png"/>
            <p:cNvPicPr/>
            <p:nvPr/>
          </p:nvPicPr>
          <p:blipFill>
            <a:blip r:embed="rId4"/>
            <a:srcRect l="11146" r="11382" b="17283"/>
            <a:stretch/>
          </p:blipFill>
          <p:spPr>
            <a:xfrm rot="20812200">
              <a:off x="1292400" y="2931480"/>
              <a:ext cx="704520" cy="650160"/>
            </a:xfrm>
            <a:prstGeom prst="rect">
              <a:avLst/>
            </a:prstGeom>
            <a:ln>
              <a:noFill/>
            </a:ln>
          </p:spPr>
        </p:pic>
        <p:pic>
          <p:nvPicPr>
            <p:cNvPr id="605" name="Image 9" descr="C:\Users\thomasna\AppData\Local\Temp\clipart-3418189_1920.png"/>
            <p:cNvPicPr/>
            <p:nvPr/>
          </p:nvPicPr>
          <p:blipFill>
            <a:blip r:embed="rId4"/>
            <a:srcRect l="11146" r="11382" b="17283"/>
            <a:stretch/>
          </p:blipFill>
          <p:spPr>
            <a:xfrm rot="616200">
              <a:off x="1709640" y="2637000"/>
              <a:ext cx="437040" cy="445320"/>
            </a:xfrm>
            <a:prstGeom prst="rect">
              <a:avLst/>
            </a:prstGeom>
            <a:ln>
              <a:noFill/>
            </a:ln>
          </p:spPr>
        </p:pic>
      </p:grpSp>
      <p:grpSp>
        <p:nvGrpSpPr>
          <p:cNvPr id="606" name="Group 5"/>
          <p:cNvGrpSpPr/>
          <p:nvPr/>
        </p:nvGrpSpPr>
        <p:grpSpPr>
          <a:xfrm>
            <a:off x="2658600" y="0"/>
            <a:ext cx="6496920" cy="2751480"/>
            <a:chOff x="2658600" y="0"/>
            <a:chExt cx="6496920" cy="2751480"/>
          </a:xfrm>
        </p:grpSpPr>
        <p:pic>
          <p:nvPicPr>
            <p:cNvPr id="607" name="Image 17" descr="R:\Service Communication\Partage Service Communication\CONSULTATION DU PUBLIC 2021\Visuels DSAGE bannières SN\20165_DSAGE_BaniereSEINE-NORMANDIE_1400x600.png">
              <a:hlinkClick r:id="rId5"/>
            </p:cNvPr>
            <p:cNvPicPr/>
            <p:nvPr/>
          </p:nvPicPr>
          <p:blipFill>
            <a:blip r:embed="rId6"/>
            <a:stretch/>
          </p:blipFill>
          <p:spPr>
            <a:xfrm>
              <a:off x="2658600" y="0"/>
              <a:ext cx="6496920" cy="2751480"/>
            </a:xfrm>
            <a:prstGeom prst="rect">
              <a:avLst/>
            </a:prstGeom>
            <a:ln>
              <a:noFill/>
            </a:ln>
          </p:spPr>
        </p:pic>
        <p:grpSp>
          <p:nvGrpSpPr>
            <p:cNvPr id="608" name="Group 6"/>
            <p:cNvGrpSpPr/>
            <p:nvPr/>
          </p:nvGrpSpPr>
          <p:grpSpPr>
            <a:xfrm>
              <a:off x="2855160" y="427320"/>
              <a:ext cx="5992560" cy="608400"/>
              <a:chOff x="2855160" y="427320"/>
              <a:chExt cx="5992560" cy="608400"/>
            </a:xfrm>
          </p:grpSpPr>
          <p:pic>
            <p:nvPicPr>
              <p:cNvPr id="609" name="Image 19" descr="R:\Service Communication\Public\LOGOS\Logo Préfet région Ile de France\LOGO PREFET REGION ILE DE FRANCE.jpg"/>
              <p:cNvPicPr/>
              <p:nvPr/>
            </p:nvPicPr>
            <p:blipFill>
              <a:blip r:embed="rId7"/>
              <a:stretch/>
            </p:blipFill>
            <p:spPr>
              <a:xfrm>
                <a:off x="2855160" y="427320"/>
                <a:ext cx="772560" cy="608400"/>
              </a:xfrm>
              <a:prstGeom prst="rect">
                <a:avLst/>
              </a:prstGeom>
              <a:ln>
                <a:noFill/>
              </a:ln>
            </p:spPr>
          </p:pic>
          <p:pic>
            <p:nvPicPr>
              <p:cNvPr id="610" name="Image 20" descr="R:\Service Communication\Public\LOGOS\Logo COMITE DE BASSIN\comite_bassin.jpg"/>
              <p:cNvPicPr/>
              <p:nvPr/>
            </p:nvPicPr>
            <p:blipFill>
              <a:blip r:embed="rId8"/>
              <a:stretch/>
            </p:blipFill>
            <p:spPr>
              <a:xfrm>
                <a:off x="7793640" y="485640"/>
                <a:ext cx="1054080" cy="498240"/>
              </a:xfrm>
              <a:prstGeom prst="rect">
                <a:avLst/>
              </a:prstGeom>
              <a:ln>
                <a:noFill/>
              </a:ln>
            </p:spPr>
          </p:pic>
        </p:grpSp>
      </p:grpSp>
      <p:pic>
        <p:nvPicPr>
          <p:cNvPr id="13" name="Image 12">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512" y="1490599"/>
            <a:ext cx="1323407" cy="1308917"/>
          </a:xfrm>
          <a:prstGeom prst="rect">
            <a:avLst/>
          </a:prstGeom>
        </p:spPr>
      </p:pic>
      <p:pic>
        <p:nvPicPr>
          <p:cNvPr id="14" name="Picture 2">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328" y="3711424"/>
            <a:ext cx="2448272" cy="130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93813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D18063-3E10-4011-937E-043EACA8E53C}" type="datetime1">
              <a:rPr lang="fr-FR" smtClean="0"/>
              <a:t>17/05/2021</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00F394A-908F-4E6A-83F0-CCA2989486D1}" type="slidenum">
              <a:rPr lang="fr-FR" smtClean="0"/>
              <a:t>16</a:t>
            </a:fld>
            <a:endParaRPr lang="fr-FR"/>
          </a:p>
        </p:txBody>
      </p:sp>
      <p:pic>
        <p:nvPicPr>
          <p:cNvPr id="5" name="Image 4">
            <a:hlinkClick r:id="rId2" action="ppaction://hlinksldjump"/>
          </p:cNvPr>
          <p:cNvPicPr>
            <a:picLocks noChangeAspect="1"/>
          </p:cNvPicPr>
          <p:nvPr/>
        </p:nvPicPr>
        <p:blipFill rotWithShape="1">
          <a:blip r:embed="rId3"/>
          <a:srcRect l="27897" t="3867" r="2869" b="34930"/>
          <a:stretch/>
        </p:blipFill>
        <p:spPr>
          <a:xfrm>
            <a:off x="3419872" y="1131590"/>
            <a:ext cx="3408718" cy="3184672"/>
          </a:xfrm>
          <a:prstGeom prst="rect">
            <a:avLst/>
          </a:prstGeom>
        </p:spPr>
      </p:pic>
    </p:spTree>
    <p:extLst>
      <p:ext uri="{BB962C8B-B14F-4D97-AF65-F5344CB8AC3E}">
        <p14:creationId xmlns:p14="http://schemas.microsoft.com/office/powerpoint/2010/main" val="3355994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17/05/2021</a:t>
            </a:fld>
            <a:r>
              <a:rPr lang="fr-FR" cap="all" smtClean="0"/>
              <a:t>  </a:t>
            </a:r>
            <a:r>
              <a:rPr lang="fr-FR" sz="700" cap="all" smtClean="0"/>
              <a:t>CG/F/416/01</a:t>
            </a:r>
          </a:p>
          <a:p>
            <a:endParaRPr lang="fr-FR" cap="all" dirty="0"/>
          </a:p>
        </p:txBody>
      </p:sp>
      <p:sp>
        <p:nvSpPr>
          <p:cNvPr id="3" name="Rectangle 2"/>
          <p:cNvSpPr/>
          <p:nvPr/>
        </p:nvSpPr>
        <p:spPr>
          <a:xfrm>
            <a:off x="-35644"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p:cNvSpPr>
            <a:spLocks noGrp="1"/>
          </p:cNvSpPr>
          <p:nvPr>
            <p:ph type="body" sz="quarter" idx="13"/>
          </p:nvPr>
        </p:nvSpPr>
        <p:spPr>
          <a:xfrm>
            <a:off x="2987824" y="777280"/>
            <a:ext cx="6156176" cy="282302"/>
          </a:xfrm>
        </p:spPr>
        <p:txBody>
          <a:bodyPr/>
          <a:lstStyle/>
          <a:p>
            <a:r>
              <a:rPr lang="fr-FR" dirty="0"/>
              <a:t>Rapport DRIAS 2020 : u</a:t>
            </a:r>
            <a:r>
              <a:rPr lang="fr-FR" dirty="0" smtClean="0"/>
              <a:t>n </a:t>
            </a:r>
            <a:r>
              <a:rPr lang="fr-FR" dirty="0"/>
              <a:t>nouveau </a:t>
            </a:r>
            <a:r>
              <a:rPr lang="fr-FR" dirty="0" smtClean="0"/>
              <a:t>diagnostic de </a:t>
            </a:r>
            <a:r>
              <a:rPr lang="fr-FR" dirty="0"/>
              <a:t>l’évolution du climat</a:t>
            </a:r>
          </a:p>
        </p:txBody>
      </p:sp>
      <p:sp>
        <p:nvSpPr>
          <p:cNvPr id="9" name="Titre 8"/>
          <p:cNvSpPr>
            <a:spLocks noGrp="1"/>
          </p:cNvSpPr>
          <p:nvPr>
            <p:ph type="title"/>
          </p:nvPr>
        </p:nvSpPr>
        <p:spPr>
          <a:xfrm>
            <a:off x="2195737" y="203257"/>
            <a:ext cx="6948264" cy="539991"/>
          </a:xfrm>
        </p:spPr>
        <p:txBody>
          <a:bodyPr>
            <a:normAutofit fontScale="90000"/>
          </a:bodyPr>
          <a:lstStyle/>
          <a:p>
            <a:pPr algn="r"/>
            <a:r>
              <a:rPr lang="fr-FR" dirty="0" smtClean="0"/>
              <a:t>Météo France nous éclaire sur les dernières tendances…</a:t>
            </a:r>
            <a:endParaRPr lang="fr-FR" dirty="0"/>
          </a:p>
        </p:txBody>
      </p:sp>
      <p:sp>
        <p:nvSpPr>
          <p:cNvPr id="11" name="Espace réservé du texte 10"/>
          <p:cNvSpPr>
            <a:spLocks noGrp="1"/>
          </p:cNvSpPr>
          <p:nvPr>
            <p:ph type="body" sz="quarter" idx="14"/>
          </p:nvPr>
        </p:nvSpPr>
        <p:spPr>
          <a:xfrm>
            <a:off x="251520" y="1635646"/>
            <a:ext cx="3096344" cy="2880320"/>
          </a:xfrm>
        </p:spPr>
        <p:txBody>
          <a:bodyPr/>
          <a:lstStyle/>
          <a:p>
            <a:pPr algn="just"/>
            <a:r>
              <a:rPr lang="fr-FR" sz="1600" b="1" dirty="0" smtClean="0"/>
              <a:t>Le </a:t>
            </a:r>
            <a:r>
              <a:rPr lang="fr-FR" sz="1600" b="1" dirty="0"/>
              <a:t>climat a déjà changé en France.</a:t>
            </a:r>
          </a:p>
          <a:p>
            <a:pPr marL="377825" indent="-285750" algn="just">
              <a:buFont typeface="Arial" panose="020B0604020202020204" pitchFamily="34" charset="0"/>
              <a:buChar char="•"/>
            </a:pPr>
            <a:r>
              <a:rPr lang="fr-FR" sz="1600" dirty="0"/>
              <a:t>La hausse des températures a atteint </a:t>
            </a:r>
            <a:r>
              <a:rPr lang="fr-FR" sz="1600" b="1" dirty="0"/>
              <a:t>1,7 °C depuis 1900 </a:t>
            </a:r>
            <a:r>
              <a:rPr lang="fr-FR" sz="1600" dirty="0" smtClean="0"/>
              <a:t>et s’est </a:t>
            </a:r>
            <a:r>
              <a:rPr lang="fr-FR" sz="1600" dirty="0"/>
              <a:t>accélérée ces </a:t>
            </a:r>
            <a:r>
              <a:rPr lang="fr-FR" sz="1600" dirty="0" smtClean="0"/>
              <a:t>dernières décennies</a:t>
            </a:r>
          </a:p>
          <a:p>
            <a:pPr marL="377825" indent="-285750" algn="just">
              <a:buFont typeface="Arial" panose="020B0604020202020204" pitchFamily="34" charset="0"/>
              <a:buChar char="•"/>
            </a:pPr>
            <a:r>
              <a:rPr lang="fr-FR" sz="1600" dirty="0"/>
              <a:t>L</a:t>
            </a:r>
            <a:r>
              <a:rPr lang="fr-FR" sz="1600" dirty="0" smtClean="0"/>
              <a:t>es conséquences sur </a:t>
            </a:r>
            <a:r>
              <a:rPr lang="fr-FR" sz="1600" dirty="0"/>
              <a:t>notre territoire s’accentueront inévitablement </a:t>
            </a:r>
            <a:r>
              <a:rPr lang="fr-FR" sz="1600" b="1" dirty="0"/>
              <a:t>d’ici 2050</a:t>
            </a:r>
            <a:r>
              <a:rPr lang="fr-FR" sz="1600" b="1" dirty="0" smtClean="0"/>
              <a:t>.</a:t>
            </a:r>
          </a:p>
          <a:p>
            <a:pPr marL="377825" indent="-285750" algn="just">
              <a:buFont typeface="Arial" panose="020B0604020202020204" pitchFamily="34" charset="0"/>
              <a:buChar char="•"/>
            </a:pPr>
            <a:endParaRPr lang="fr-FR" sz="1600" b="1" dirty="0"/>
          </a:p>
          <a:p>
            <a:pPr algn="just"/>
            <a:r>
              <a:rPr lang="fr-FR" sz="1600" b="1" dirty="0" smtClean="0"/>
              <a:t>=&gt; Nécessité </a:t>
            </a:r>
            <a:r>
              <a:rPr lang="fr-FR" sz="1600" b="1" dirty="0" smtClean="0"/>
              <a:t>de renforcer nos </a:t>
            </a:r>
            <a:r>
              <a:rPr lang="fr-FR" sz="1600" b="1" dirty="0"/>
              <a:t>actions</a:t>
            </a:r>
            <a:r>
              <a:rPr lang="fr-FR" sz="1600" dirty="0"/>
              <a:t> de lutte </a:t>
            </a:r>
            <a:r>
              <a:rPr lang="fr-FR" sz="1600" dirty="0" smtClean="0"/>
              <a:t>contre le </a:t>
            </a:r>
            <a:r>
              <a:rPr lang="fr-FR" sz="1600" dirty="0"/>
              <a:t>changement </a:t>
            </a:r>
            <a:r>
              <a:rPr lang="fr-FR" sz="1600" dirty="0" smtClean="0"/>
              <a:t>climatique.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097" y="1635646"/>
            <a:ext cx="5638512" cy="327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168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0C140CD-8AED-46FF-A9A2-77308F3F39AE}" type="slidenum">
              <a:rPr lang="fr-FR" smtClean="0"/>
              <a:pPr/>
              <a:t>3</a:t>
            </a:fld>
            <a:endParaRPr lang="fr-FR" dirty="0"/>
          </a:p>
        </p:txBody>
      </p:sp>
      <p:sp>
        <p:nvSpPr>
          <p:cNvPr id="8" name="Rectangle 7"/>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p:cNvSpPr>
            <a:spLocks noGrp="1"/>
          </p:cNvSpPr>
          <p:nvPr>
            <p:ph type="dt" sz="half" idx="2"/>
          </p:nvPr>
        </p:nvSpPr>
        <p:spPr/>
        <p:txBody>
          <a:bodyPr/>
          <a:lstStyle/>
          <a:p>
            <a:fld id="{4EA19884-7A29-DC4E-9311-A62E54788E52}" type="datetime1">
              <a:rPr lang="fr-FR" smtClean="0"/>
              <a:t>17/05/2021</a:t>
            </a:fld>
            <a:endParaRPr lang="fr-FR" dirty="0"/>
          </a:p>
        </p:txBody>
      </p:sp>
      <p:sp>
        <p:nvSpPr>
          <p:cNvPr id="7" name="Espace réservé du texte 6"/>
          <p:cNvSpPr>
            <a:spLocks noGrp="1"/>
          </p:cNvSpPr>
          <p:nvPr>
            <p:ph type="body" sz="quarter" idx="13"/>
          </p:nvPr>
        </p:nvSpPr>
        <p:spPr>
          <a:xfrm>
            <a:off x="6156176" y="1491630"/>
            <a:ext cx="2808313" cy="530983"/>
          </a:xfrm>
        </p:spPr>
        <p:txBody>
          <a:bodyPr/>
          <a:lstStyle/>
          <a:p>
            <a:pPr algn="ctr"/>
            <a:r>
              <a:rPr lang="fr-FR" dirty="0" smtClean="0"/>
              <a:t>Scénario du « laisser faire »</a:t>
            </a:r>
            <a:endParaRPr lang="fr-FR" dirty="0"/>
          </a:p>
          <a:p>
            <a:endParaRPr lang="fr-FR" dirty="0"/>
          </a:p>
        </p:txBody>
      </p:sp>
      <p:sp>
        <p:nvSpPr>
          <p:cNvPr id="6" name="Titre 5"/>
          <p:cNvSpPr>
            <a:spLocks noGrp="1"/>
          </p:cNvSpPr>
          <p:nvPr>
            <p:ph type="title"/>
          </p:nvPr>
        </p:nvSpPr>
        <p:spPr>
          <a:xfrm>
            <a:off x="2267745" y="123478"/>
            <a:ext cx="6696743" cy="539991"/>
          </a:xfrm>
        </p:spPr>
        <p:txBody>
          <a:bodyPr>
            <a:normAutofit fontScale="90000"/>
          </a:bodyPr>
          <a:lstStyle/>
          <a:p>
            <a:pPr algn="r"/>
            <a:r>
              <a:rPr lang="fr-FR" dirty="0" smtClean="0"/>
              <a:t>Les impacts du Changement climatique sur le bassin Seine-Normandie d’ici à 2100</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9" y="1601235"/>
            <a:ext cx="6378104" cy="344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497" y="1851669"/>
            <a:ext cx="2829797" cy="282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66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195736" y="195486"/>
            <a:ext cx="6624736" cy="594066"/>
          </a:xfrm>
        </p:spPr>
        <p:txBody>
          <a:bodyPr>
            <a:noAutofit/>
          </a:bodyPr>
          <a:lstStyle/>
          <a:p>
            <a:pPr algn="r"/>
            <a:r>
              <a:rPr lang="fr-FR" sz="2300" dirty="0"/>
              <a:t>Agir en faveur de l’adaptation au CC dans le domaine de </a:t>
            </a:r>
            <a:r>
              <a:rPr lang="fr-FR" sz="2300" dirty="0" smtClean="0"/>
              <a:t>l’eau</a:t>
            </a:r>
            <a:endParaRPr lang="fr-FR" sz="2300" dirty="0"/>
          </a:p>
        </p:txBody>
      </p:sp>
      <p:sp>
        <p:nvSpPr>
          <p:cNvPr id="3" name="Sous-titre 2"/>
          <p:cNvSpPr>
            <a:spLocks noGrp="1"/>
          </p:cNvSpPr>
          <p:nvPr>
            <p:ph type="subTitle" idx="1"/>
          </p:nvPr>
        </p:nvSpPr>
        <p:spPr>
          <a:xfrm>
            <a:off x="1371600" y="1383618"/>
            <a:ext cx="7232848" cy="3348372"/>
          </a:xfrm>
        </p:spPr>
        <p:txBody>
          <a:bodyPr>
            <a:normAutofit/>
          </a:bodyPr>
          <a:lstStyle/>
          <a:p>
            <a:pPr marL="457200" indent="-457200" algn="just">
              <a:buFont typeface="Wingdings" panose="05000000000000000000" pitchFamily="2" charset="2"/>
              <a:buChar char="§"/>
            </a:pPr>
            <a:endParaRPr lang="fr-FR" b="1" dirty="0" smtClean="0">
              <a:solidFill>
                <a:schemeClr val="bg2">
                  <a:lumMod val="25000"/>
                </a:schemeClr>
              </a:solidFill>
            </a:endParaRPr>
          </a:p>
          <a:p>
            <a:pPr algn="just"/>
            <a:endParaRPr lang="fr-FR" b="1" dirty="0">
              <a:solidFill>
                <a:schemeClr val="bg2">
                  <a:lumMod val="25000"/>
                </a:schemeClr>
              </a:solidFill>
            </a:endParaRPr>
          </a:p>
        </p:txBody>
      </p:sp>
      <p:sp>
        <p:nvSpPr>
          <p:cNvPr id="6" name="Rectangle 5"/>
          <p:cNvSpPr/>
          <p:nvPr/>
        </p:nvSpPr>
        <p:spPr>
          <a:xfrm>
            <a:off x="107504" y="797372"/>
            <a:ext cx="8784976" cy="364658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43951"/>
            <a:ext cx="3269630" cy="280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476" y="1143952"/>
            <a:ext cx="3366884" cy="278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76" r="4674"/>
          <a:stretch/>
        </p:blipFill>
        <p:spPr bwMode="auto">
          <a:xfrm>
            <a:off x="1115616" y="3939902"/>
            <a:ext cx="6696744"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à coins arrondis 13"/>
          <p:cNvSpPr/>
          <p:nvPr/>
        </p:nvSpPr>
        <p:spPr>
          <a:xfrm>
            <a:off x="1548532" y="4443958"/>
            <a:ext cx="6119812" cy="67389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eaLnBrk="0" fontAlgn="base" hangingPunct="0">
              <a:spcBef>
                <a:spcPct val="0"/>
              </a:spcBef>
              <a:spcAft>
                <a:spcPct val="0"/>
              </a:spcAft>
              <a:defRPr/>
            </a:pPr>
            <a:r>
              <a:rPr lang="fr-FR" sz="2000" dirty="0" smtClean="0">
                <a:solidFill>
                  <a:srgbClr val="000000"/>
                </a:solidFill>
              </a:rPr>
              <a:t>La réduction des émissions de GES aura un impact fort sur les ressources en eau </a:t>
            </a:r>
            <a:endParaRPr lang="fr-FR" sz="2000" dirty="0">
              <a:solidFill>
                <a:srgbClr val="000000"/>
              </a:solidFill>
            </a:endParaRPr>
          </a:p>
        </p:txBody>
      </p:sp>
      <p:sp>
        <p:nvSpPr>
          <p:cNvPr id="15" name="ZoneTexte 31"/>
          <p:cNvSpPr txBox="1">
            <a:spLocks noChangeArrowheads="1"/>
          </p:cNvSpPr>
          <p:nvPr/>
        </p:nvSpPr>
        <p:spPr bwMode="auto">
          <a:xfrm>
            <a:off x="244149" y="3363838"/>
            <a:ext cx="541712" cy="369332"/>
          </a:xfrm>
          <a:prstGeom prst="rect">
            <a:avLst/>
          </a:prstGeom>
          <a:solidFill>
            <a:schemeClr val="bg1"/>
          </a:solidFill>
          <a:ln w="9525">
            <a:noFill/>
            <a:miter lim="800000"/>
            <a:headEnd/>
            <a:tailEnd/>
          </a:ln>
        </p:spPr>
        <p:txBody>
          <a:bodyPr wrap="square">
            <a:spAutoFit/>
          </a:bodyPr>
          <a:lstStyle/>
          <a:p>
            <a:r>
              <a:rPr lang="fr-FR" altLang="fr-FR" b="1" dirty="0" smtClean="0"/>
              <a:t>Eté</a:t>
            </a:r>
            <a:r>
              <a:rPr lang="fr-FR" altLang="fr-FR" b="1" dirty="0" smtClean="0">
                <a:solidFill>
                  <a:schemeClr val="tx1"/>
                </a:solidFill>
              </a:rPr>
              <a:t> </a:t>
            </a:r>
            <a:endParaRPr lang="fr-FR" altLang="fr-FR" b="1" dirty="0">
              <a:solidFill>
                <a:schemeClr val="tx1"/>
              </a:solidFill>
            </a:endParaRPr>
          </a:p>
        </p:txBody>
      </p:sp>
      <p:sp>
        <p:nvSpPr>
          <p:cNvPr id="17" name="ZoneTexte 11"/>
          <p:cNvSpPr txBox="1">
            <a:spLocks noChangeArrowheads="1"/>
          </p:cNvSpPr>
          <p:nvPr/>
        </p:nvSpPr>
        <p:spPr bwMode="auto">
          <a:xfrm>
            <a:off x="23192" y="4515966"/>
            <a:ext cx="15253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sz="1400" u="sng" dirty="0"/>
              <a:t>Thèse G. </a:t>
            </a:r>
            <a:r>
              <a:rPr lang="fr-FR" altLang="fr-FR" sz="1400" u="sng" dirty="0" err="1"/>
              <a:t>Dayon</a:t>
            </a:r>
            <a:r>
              <a:rPr lang="fr-FR" altLang="fr-FR" sz="1400" u="sng" dirty="0"/>
              <a:t>, </a:t>
            </a:r>
            <a:r>
              <a:rPr lang="fr-FR" altLang="fr-FR" sz="1400" u="sng" dirty="0" err="1"/>
              <a:t>Cerfacs</a:t>
            </a:r>
            <a:r>
              <a:rPr lang="fr-FR" altLang="fr-FR" sz="1400" u="sng" dirty="0"/>
              <a:t>, 2015</a:t>
            </a:r>
          </a:p>
        </p:txBody>
      </p:sp>
      <p:sp>
        <p:nvSpPr>
          <p:cNvPr id="4" name="Espace réservé du numéro de diapositive 3"/>
          <p:cNvSpPr>
            <a:spLocks noGrp="1"/>
          </p:cNvSpPr>
          <p:nvPr>
            <p:ph type="sldNum" sz="quarter" idx="12"/>
          </p:nvPr>
        </p:nvSpPr>
        <p:spPr/>
        <p:txBody>
          <a:bodyPr/>
          <a:lstStyle/>
          <a:p>
            <a:fld id="{8CD87420-84B2-478F-B96B-3C3DC09520F9}" type="slidenum">
              <a:rPr lang="fr-FR" smtClean="0"/>
              <a:t>4</a:t>
            </a:fld>
            <a:endParaRPr lang="fr-FR"/>
          </a:p>
        </p:txBody>
      </p:sp>
      <p:sp>
        <p:nvSpPr>
          <p:cNvPr id="5" name="ZoneTexte 4"/>
          <p:cNvSpPr txBox="1"/>
          <p:nvPr/>
        </p:nvSpPr>
        <p:spPr>
          <a:xfrm>
            <a:off x="1043608" y="771550"/>
            <a:ext cx="3341638" cy="369332"/>
          </a:xfrm>
          <a:prstGeom prst="rect">
            <a:avLst/>
          </a:prstGeom>
          <a:noFill/>
        </p:spPr>
        <p:txBody>
          <a:bodyPr wrap="square" rtlCol="0">
            <a:spAutoFit/>
          </a:bodyPr>
          <a:lstStyle/>
          <a:p>
            <a:pPr algn="ctr"/>
            <a:r>
              <a:rPr lang="fr-FR" dirty="0"/>
              <a:t>Scénario du « laisser faire »</a:t>
            </a:r>
            <a:endParaRPr lang="fr-FR" dirty="0"/>
          </a:p>
        </p:txBody>
      </p:sp>
      <p:sp>
        <p:nvSpPr>
          <p:cNvPr id="19" name="ZoneTexte 18"/>
          <p:cNvSpPr txBox="1"/>
          <p:nvPr/>
        </p:nvSpPr>
        <p:spPr>
          <a:xfrm>
            <a:off x="5012794" y="771550"/>
            <a:ext cx="2232248" cy="369332"/>
          </a:xfrm>
          <a:prstGeom prst="rect">
            <a:avLst/>
          </a:prstGeom>
          <a:noFill/>
        </p:spPr>
        <p:txBody>
          <a:bodyPr wrap="square" rtlCol="0">
            <a:spAutoFit/>
          </a:bodyPr>
          <a:lstStyle/>
          <a:p>
            <a:pPr algn="ctr"/>
            <a:r>
              <a:rPr lang="fr-FR" dirty="0" smtClean="0"/>
              <a:t>Scénario optimiste</a:t>
            </a:r>
            <a:endParaRPr lang="fr-FR" dirty="0"/>
          </a:p>
        </p:txBody>
      </p:sp>
    </p:spTree>
    <p:extLst>
      <p:ext uri="{BB962C8B-B14F-4D97-AF65-F5344CB8AC3E}">
        <p14:creationId xmlns:p14="http://schemas.microsoft.com/office/powerpoint/2010/main" val="3562322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195736" y="195486"/>
            <a:ext cx="6624736" cy="594066"/>
          </a:xfrm>
        </p:spPr>
        <p:txBody>
          <a:bodyPr>
            <a:noAutofit/>
          </a:bodyPr>
          <a:lstStyle/>
          <a:p>
            <a:pPr algn="r"/>
            <a:r>
              <a:rPr lang="fr-FR" sz="2300" dirty="0" smtClean="0"/>
              <a:t>Agir en faveur de l’adaptation au CC dans le domaine de l’eau</a:t>
            </a:r>
            <a:endParaRPr lang="fr-FR" sz="2300" dirty="0"/>
          </a:p>
        </p:txBody>
      </p:sp>
      <p:sp>
        <p:nvSpPr>
          <p:cNvPr id="3" name="Sous-titre 2"/>
          <p:cNvSpPr>
            <a:spLocks noGrp="1"/>
          </p:cNvSpPr>
          <p:nvPr>
            <p:ph type="subTitle" idx="1"/>
          </p:nvPr>
        </p:nvSpPr>
        <p:spPr>
          <a:xfrm>
            <a:off x="1371600" y="1383618"/>
            <a:ext cx="7232848" cy="3348372"/>
          </a:xfrm>
        </p:spPr>
        <p:txBody>
          <a:bodyPr>
            <a:normAutofit/>
          </a:bodyPr>
          <a:lstStyle/>
          <a:p>
            <a:pPr marL="457200" indent="-457200" algn="just">
              <a:buFont typeface="Wingdings" panose="05000000000000000000" pitchFamily="2" charset="2"/>
              <a:buChar char="§"/>
            </a:pPr>
            <a:endParaRPr lang="fr-FR" b="1" dirty="0" smtClean="0">
              <a:solidFill>
                <a:schemeClr val="bg2">
                  <a:lumMod val="25000"/>
                </a:schemeClr>
              </a:solidFill>
            </a:endParaRPr>
          </a:p>
          <a:p>
            <a:pPr algn="just"/>
            <a:endParaRPr lang="fr-FR" b="1" dirty="0">
              <a:solidFill>
                <a:schemeClr val="bg2">
                  <a:lumMod val="25000"/>
                </a:schemeClr>
              </a:solidFill>
            </a:endParaRPr>
          </a:p>
        </p:txBody>
      </p:sp>
      <p:sp>
        <p:nvSpPr>
          <p:cNvPr id="4" name="Espace réservé du numéro de diapositive 3"/>
          <p:cNvSpPr>
            <a:spLocks noGrp="1"/>
          </p:cNvSpPr>
          <p:nvPr>
            <p:ph type="sldNum" sz="quarter" idx="12"/>
          </p:nvPr>
        </p:nvSpPr>
        <p:spPr/>
        <p:txBody>
          <a:bodyPr/>
          <a:lstStyle/>
          <a:p>
            <a:fld id="{8CD87420-84B2-478F-B96B-3C3DC09520F9}" type="slidenum">
              <a:rPr lang="fr-FR" smtClean="0"/>
              <a:t>5</a:t>
            </a:fld>
            <a:endParaRPr lang="fr-FR"/>
          </a:p>
        </p:txBody>
      </p:sp>
      <p:sp>
        <p:nvSpPr>
          <p:cNvPr id="16" name="Espace réservé du texte 10"/>
          <p:cNvSpPr txBox="1">
            <a:spLocks/>
          </p:cNvSpPr>
          <p:nvPr/>
        </p:nvSpPr>
        <p:spPr>
          <a:xfrm>
            <a:off x="277828" y="1491630"/>
            <a:ext cx="8568952" cy="2880320"/>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7825" indent="-285750" algn="just">
              <a:buFont typeface="Wingdings" panose="05000000000000000000" pitchFamily="2" charset="2"/>
              <a:buChar char="Ø"/>
            </a:pPr>
            <a:r>
              <a:rPr lang="fr-FR" sz="1800" b="1" dirty="0" smtClean="0"/>
              <a:t>Une stratégie d’adaptation au changement climatique</a:t>
            </a:r>
          </a:p>
          <a:p>
            <a:pPr marL="377825" indent="-285750" algn="just">
              <a:buFont typeface="Wingdings" panose="05000000000000000000" pitchFamily="2" charset="2"/>
              <a:buChar char="Ø"/>
            </a:pPr>
            <a:endParaRPr lang="fr-FR" sz="1800" b="1" dirty="0" smtClean="0"/>
          </a:p>
          <a:p>
            <a:pPr marL="377825" indent="-285750" algn="just">
              <a:buFont typeface="Wingdings" panose="05000000000000000000" pitchFamily="2" charset="2"/>
              <a:buChar char="Ø"/>
            </a:pPr>
            <a:endParaRPr lang="fr-FR" sz="1800" b="1" dirty="0" smtClean="0"/>
          </a:p>
          <a:p>
            <a:pPr marL="377825" indent="-285750" algn="just">
              <a:buFont typeface="Wingdings" panose="05000000000000000000" pitchFamily="2" charset="2"/>
              <a:buChar char="Ø"/>
            </a:pPr>
            <a:r>
              <a:rPr lang="fr-FR" sz="1800" b="1" dirty="0"/>
              <a:t>Le Schéma Directeur d’aménagement et de Gestion des Eaux (SDAGE)</a:t>
            </a:r>
          </a:p>
          <a:p>
            <a:pPr marL="377825" indent="-285750" algn="just">
              <a:buFont typeface="Wingdings" panose="05000000000000000000" pitchFamily="2" charset="2"/>
              <a:buChar char="Ø"/>
            </a:pPr>
            <a:endParaRPr lang="fr-FR" sz="1800" b="1" dirty="0" smtClean="0"/>
          </a:p>
          <a:p>
            <a:pPr marL="377825" indent="-285750" algn="just">
              <a:buFont typeface="Wingdings" panose="05000000000000000000" pitchFamily="2" charset="2"/>
              <a:buChar char="Ø"/>
            </a:pPr>
            <a:endParaRPr lang="fr-FR" sz="1800" b="1" dirty="0"/>
          </a:p>
          <a:p>
            <a:pPr marL="377825" indent="-285750" algn="just">
              <a:buFont typeface="Wingdings" panose="05000000000000000000" pitchFamily="2" charset="2"/>
              <a:buChar char="Ø"/>
            </a:pPr>
            <a:r>
              <a:rPr lang="fr-FR" sz="1800" b="1" dirty="0" smtClean="0"/>
              <a:t>Des aides permettant d’anticiper et ou d’augmenter la résilience</a:t>
            </a:r>
          </a:p>
          <a:p>
            <a:pPr marL="377825" indent="-285750" algn="just">
              <a:buFont typeface="Wingdings" panose="05000000000000000000" pitchFamily="2" charset="2"/>
              <a:buChar char="Ø"/>
            </a:pPr>
            <a:endParaRPr lang="fr-FR" sz="1800" b="1" dirty="0"/>
          </a:p>
          <a:p>
            <a:pPr marL="377825" indent="-285750" algn="just">
              <a:buFont typeface="Wingdings" panose="05000000000000000000" pitchFamily="2" charset="2"/>
              <a:buChar char="Ø"/>
            </a:pPr>
            <a:endParaRPr lang="fr-FR" sz="1800" b="1" dirty="0" smtClean="0"/>
          </a:p>
        </p:txBody>
      </p:sp>
    </p:spTree>
    <p:extLst>
      <p:ext uri="{BB962C8B-B14F-4D97-AF65-F5344CB8AC3E}">
        <p14:creationId xmlns:p14="http://schemas.microsoft.com/office/powerpoint/2010/main" val="28840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00F394A-908F-4E6A-83F0-CCA2989486D1}" type="slidenum">
              <a:rPr lang="fr-FR" smtClean="0"/>
              <a:t>6</a:t>
            </a:fld>
            <a:endParaRPr lang="fr-FR"/>
          </a:p>
        </p:txBody>
      </p:sp>
      <p:sp>
        <p:nvSpPr>
          <p:cNvPr id="2" name="Espace réservé de la date 1"/>
          <p:cNvSpPr>
            <a:spLocks noGrp="1"/>
          </p:cNvSpPr>
          <p:nvPr>
            <p:ph type="dt" sz="half" idx="2"/>
          </p:nvPr>
        </p:nvSpPr>
        <p:spPr/>
        <p:txBody>
          <a:bodyPr/>
          <a:lstStyle/>
          <a:p>
            <a:fld id="{6DF0C2D9-2382-451D-8606-DA4E658B97D2}" type="datetime1">
              <a:rPr lang="fr-FR" smtClean="0"/>
              <a:t>17/05/2021</a:t>
            </a:fld>
            <a:endParaRPr lang="fr-FR"/>
          </a:p>
        </p:txBody>
      </p:sp>
      <p:sp>
        <p:nvSpPr>
          <p:cNvPr id="5" name="Titre 4"/>
          <p:cNvSpPr>
            <a:spLocks noGrp="1"/>
          </p:cNvSpPr>
          <p:nvPr>
            <p:ph type="title"/>
          </p:nvPr>
        </p:nvSpPr>
        <p:spPr>
          <a:xfrm>
            <a:off x="2195736" y="303567"/>
            <a:ext cx="6928873" cy="539991"/>
          </a:xfrm>
        </p:spPr>
        <p:txBody>
          <a:bodyPr>
            <a:normAutofit fontScale="90000"/>
          </a:bodyPr>
          <a:lstStyle/>
          <a:p>
            <a:pPr algn="r"/>
            <a:r>
              <a:rPr lang="fr-FR" sz="2800" dirty="0"/>
              <a:t>Agir en faveur de l’adaptation au CC dans le domaine de </a:t>
            </a:r>
            <a:r>
              <a:rPr lang="fr-FR" sz="2800" dirty="0" smtClean="0"/>
              <a:t>l’eau</a:t>
            </a:r>
            <a:br>
              <a:rPr lang="fr-FR" sz="2800" dirty="0" smtClean="0"/>
            </a:br>
            <a:endParaRPr lang="fr-FR" dirty="0"/>
          </a:p>
        </p:txBody>
      </p:sp>
      <p:sp>
        <p:nvSpPr>
          <p:cNvPr id="7" name="Espace réservé du texte 6"/>
          <p:cNvSpPr>
            <a:spLocks noGrp="1"/>
          </p:cNvSpPr>
          <p:nvPr>
            <p:ph type="body" sz="quarter" idx="14"/>
          </p:nvPr>
        </p:nvSpPr>
        <p:spPr>
          <a:xfrm>
            <a:off x="2915816" y="1491630"/>
            <a:ext cx="5832368" cy="3312368"/>
          </a:xfrm>
        </p:spPr>
        <p:txBody>
          <a:bodyPr/>
          <a:lstStyle/>
          <a:p>
            <a:pPr marL="377825" indent="-285750">
              <a:spcBef>
                <a:spcPct val="0"/>
              </a:spcBef>
              <a:buFont typeface="Arial" panose="020B0604020202020204" pitchFamily="34" charset="0"/>
              <a:buChar char="•"/>
            </a:pPr>
            <a:r>
              <a:rPr lang="fr-FR" altLang="fr-FR" sz="1600" dirty="0"/>
              <a:t>Elaborée de manière participative (30 réunions en un an), sur la base de grands principes directeurs et de témoignages locaux</a:t>
            </a:r>
          </a:p>
          <a:p>
            <a:pPr marL="377825" indent="-285750">
              <a:spcBef>
                <a:spcPct val="0"/>
              </a:spcBef>
              <a:buFont typeface="Arial" panose="020B0604020202020204" pitchFamily="34" charset="0"/>
              <a:buChar char="•"/>
            </a:pPr>
            <a:r>
              <a:rPr lang="fr-FR" altLang="fr-FR" sz="1600" dirty="0"/>
              <a:t>Avec un accompagnement scientifique</a:t>
            </a:r>
          </a:p>
          <a:p>
            <a:pPr marL="377825" indent="-285750">
              <a:spcBef>
                <a:spcPct val="0"/>
              </a:spcBef>
              <a:buFont typeface="Arial" panose="020B0604020202020204" pitchFamily="34" charset="0"/>
              <a:buChar char="•"/>
            </a:pPr>
            <a:r>
              <a:rPr lang="fr-FR" altLang="fr-FR" sz="1600" dirty="0"/>
              <a:t>Adoptée à l’unanimité en décembre 2016</a:t>
            </a:r>
          </a:p>
          <a:p>
            <a:endParaRPr lang="fr-FR" sz="1600" dirty="0" smtClean="0"/>
          </a:p>
          <a:p>
            <a:pPr>
              <a:defRPr/>
            </a:pPr>
            <a:r>
              <a:rPr lang="fr-FR" sz="1600" b="1" dirty="0"/>
              <a:t>Des principes directeurs </a:t>
            </a:r>
            <a:r>
              <a:rPr lang="fr-FR" sz="1600" dirty="0"/>
              <a:t>pour guider les mesures à prendre: </a:t>
            </a:r>
          </a:p>
          <a:p>
            <a:pPr marL="285750" indent="-285750">
              <a:buFont typeface="Arial" panose="020B0604020202020204" pitchFamily="34" charset="0"/>
              <a:buChar char="•"/>
              <a:defRPr/>
            </a:pPr>
            <a:r>
              <a:rPr lang="fr-FR" sz="1600" dirty="0">
                <a:solidFill>
                  <a:srgbClr val="7030A0"/>
                </a:solidFill>
              </a:rPr>
              <a:t>« Sans regret », peu </a:t>
            </a:r>
            <a:r>
              <a:rPr lang="fr-FR" sz="1600" dirty="0" smtClean="0">
                <a:solidFill>
                  <a:srgbClr val="7030A0"/>
                </a:solidFill>
              </a:rPr>
              <a:t>coûteuses</a:t>
            </a:r>
            <a:r>
              <a:rPr lang="fr-FR" sz="1600" dirty="0">
                <a:solidFill>
                  <a:srgbClr val="7030A0"/>
                </a:solidFill>
              </a:rPr>
              <a:t>, utilisant peu de ressources </a:t>
            </a:r>
          </a:p>
          <a:p>
            <a:pPr marL="285750" indent="-285750">
              <a:buFont typeface="Arial" panose="020B0604020202020204" pitchFamily="34" charset="0"/>
              <a:buChar char="•"/>
              <a:defRPr/>
            </a:pPr>
            <a:r>
              <a:rPr lang="fr-FR" sz="1600" dirty="0">
                <a:solidFill>
                  <a:srgbClr val="7030A0"/>
                </a:solidFill>
              </a:rPr>
              <a:t>Multifonctionnelles</a:t>
            </a:r>
            <a:r>
              <a:rPr lang="fr-FR" sz="1600" dirty="0"/>
              <a:t> pour l’environnement</a:t>
            </a:r>
          </a:p>
          <a:p>
            <a:pPr marL="285750" indent="-285750">
              <a:buFont typeface="Arial" panose="020B0604020202020204" pitchFamily="34" charset="0"/>
              <a:buChar char="•"/>
              <a:defRPr/>
            </a:pPr>
            <a:r>
              <a:rPr lang="fr-FR" sz="1600" dirty="0">
                <a:solidFill>
                  <a:srgbClr val="7030A0"/>
                </a:solidFill>
              </a:rPr>
              <a:t>Atténuantes</a:t>
            </a:r>
            <a:r>
              <a:rPr lang="fr-FR" sz="1600" dirty="0"/>
              <a:t> pour le climat </a:t>
            </a:r>
          </a:p>
          <a:p>
            <a:pPr marL="285750" indent="-285750">
              <a:buFont typeface="Arial" panose="020B0604020202020204" pitchFamily="34" charset="0"/>
              <a:buChar char="•"/>
              <a:defRPr/>
            </a:pPr>
            <a:r>
              <a:rPr lang="fr-FR" sz="1600" dirty="0">
                <a:solidFill>
                  <a:srgbClr val="7030A0"/>
                </a:solidFill>
              </a:rPr>
              <a:t>Solidaires</a:t>
            </a:r>
            <a:r>
              <a:rPr lang="fr-FR" sz="1600" dirty="0"/>
              <a:t> entre les différents usages et territoires</a:t>
            </a:r>
          </a:p>
          <a:p>
            <a:endParaRPr lang="fr-FR" dirty="0"/>
          </a:p>
        </p:txBody>
      </p:sp>
      <p:pic>
        <p:nvPicPr>
          <p:cNvPr id="8"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43" y="1419622"/>
            <a:ext cx="2576513" cy="364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339752" y="712316"/>
            <a:ext cx="7056784" cy="646331"/>
          </a:xfrm>
          <a:prstGeom prst="rect">
            <a:avLst/>
          </a:prstGeom>
          <a:noFill/>
        </p:spPr>
        <p:txBody>
          <a:bodyPr wrap="square" rtlCol="0">
            <a:spAutoFit/>
          </a:bodyPr>
          <a:lstStyle/>
          <a:p>
            <a:r>
              <a:rPr lang="fr-FR" b="1" dirty="0" smtClean="0"/>
              <a:t>1 - Stratégie </a:t>
            </a:r>
            <a:r>
              <a:rPr lang="fr-FR" b="1" dirty="0"/>
              <a:t>d’adaptation du bassin Seine-Normandie </a:t>
            </a:r>
            <a:endParaRPr lang="fr-FR" b="1" dirty="0" smtClean="0"/>
          </a:p>
          <a:p>
            <a:r>
              <a:rPr lang="fr-FR" b="1" dirty="0" smtClean="0"/>
              <a:t>au </a:t>
            </a:r>
            <a:r>
              <a:rPr lang="fr-FR" b="1" dirty="0"/>
              <a:t>changement </a:t>
            </a:r>
            <a:r>
              <a:rPr lang="fr-FR" b="1" dirty="0" smtClean="0"/>
              <a:t>climatique</a:t>
            </a:r>
            <a:endParaRPr lang="fr-FR" dirty="0"/>
          </a:p>
        </p:txBody>
      </p:sp>
    </p:spTree>
    <p:extLst>
      <p:ext uri="{BB962C8B-B14F-4D97-AF65-F5344CB8AC3E}">
        <p14:creationId xmlns:p14="http://schemas.microsoft.com/office/powerpoint/2010/main" val="1652281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64096"/>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17/05/2021</a:t>
            </a:fld>
            <a:endParaRPr lang="fr-FR" cap="all" dirty="0"/>
          </a:p>
        </p:txBody>
      </p:sp>
      <p:sp>
        <p:nvSpPr>
          <p:cNvPr id="11" name="Espace réservé du texte 10"/>
          <p:cNvSpPr>
            <a:spLocks noGrp="1"/>
          </p:cNvSpPr>
          <p:nvPr>
            <p:ph type="body" sz="quarter" idx="14"/>
          </p:nvPr>
        </p:nvSpPr>
        <p:spPr>
          <a:xfrm>
            <a:off x="395536" y="1491630"/>
            <a:ext cx="8424334" cy="3672408"/>
          </a:xfrm>
          <a:solidFill>
            <a:schemeClr val="accent3">
              <a:lumMod val="20000"/>
              <a:lumOff val="80000"/>
            </a:schemeClr>
          </a:solidFill>
        </p:spPr>
        <p:txBody>
          <a:bodyPr/>
          <a:lstStyle/>
          <a:p>
            <a:pPr>
              <a:spcAft>
                <a:spcPts val="600"/>
              </a:spcAft>
              <a:buClr>
                <a:srgbClr val="000000"/>
              </a:buClr>
              <a:buSzPct val="100000"/>
            </a:pPr>
            <a:r>
              <a:rPr lang="fr-FR" sz="1600" b="1" dirty="0"/>
              <a:t>Réponses stratégiques et priorités d’interventions</a:t>
            </a:r>
            <a:endParaRPr lang="fr-FR" altLang="fr-FR" sz="1600" b="1" dirty="0" smtClean="0">
              <a:solidFill>
                <a:srgbClr val="7030A0"/>
              </a:solidFill>
            </a:endParaRPr>
          </a:p>
          <a:p>
            <a:pPr>
              <a:spcAft>
                <a:spcPts val="600"/>
              </a:spcAft>
              <a:buClr>
                <a:srgbClr val="000000"/>
              </a:buClr>
              <a:buSzPct val="100000"/>
            </a:pPr>
            <a:r>
              <a:rPr lang="fr-FR" altLang="fr-FR" b="1" dirty="0" smtClean="0">
                <a:solidFill>
                  <a:srgbClr val="7030A0"/>
                </a:solidFill>
              </a:rPr>
              <a:t>A </a:t>
            </a:r>
            <a:r>
              <a:rPr lang="fr-FR" altLang="fr-FR" b="1" dirty="0">
                <a:solidFill>
                  <a:srgbClr val="7030A0"/>
                </a:solidFill>
              </a:rPr>
              <a:t>: 	Favoriser l’infiltration à la source et végétaliser la ville</a:t>
            </a:r>
          </a:p>
          <a:p>
            <a:pPr>
              <a:spcAft>
                <a:spcPts val="600"/>
              </a:spcAft>
              <a:buClr>
                <a:srgbClr val="000000"/>
              </a:buClr>
              <a:buSzPct val="100000"/>
            </a:pPr>
            <a:r>
              <a:rPr lang="fr-FR" altLang="fr-FR" b="1" dirty="0">
                <a:solidFill>
                  <a:srgbClr val="7030A0"/>
                </a:solidFill>
              </a:rPr>
              <a:t>B : 	Restaurer la connectivité et la morphologie des cours d’eau et </a:t>
            </a:r>
            <a:r>
              <a:rPr lang="fr-FR" altLang="fr-FR" b="1" dirty="0" smtClean="0">
                <a:solidFill>
                  <a:srgbClr val="7030A0"/>
                </a:solidFill>
              </a:rPr>
              <a:t>des </a:t>
            </a:r>
            <a:r>
              <a:rPr lang="fr-FR" altLang="fr-FR" b="1" dirty="0">
                <a:solidFill>
                  <a:srgbClr val="7030A0"/>
                </a:solidFill>
              </a:rPr>
              <a:t>milieux littoraux </a:t>
            </a:r>
          </a:p>
          <a:p>
            <a:pPr>
              <a:spcAft>
                <a:spcPts val="600"/>
              </a:spcAft>
              <a:buClr>
                <a:srgbClr val="000000"/>
              </a:buClr>
              <a:buSzPct val="100000"/>
            </a:pPr>
            <a:r>
              <a:rPr lang="fr-FR" altLang="fr-FR" b="1" dirty="0">
                <a:solidFill>
                  <a:srgbClr val="7030A0"/>
                </a:solidFill>
              </a:rPr>
              <a:t>C : 	Coproduire des savoirs climatiques locaux</a:t>
            </a:r>
          </a:p>
          <a:p>
            <a:pPr>
              <a:spcAft>
                <a:spcPts val="600"/>
              </a:spcAft>
              <a:buClr>
                <a:srgbClr val="000000"/>
              </a:buClr>
              <a:buSzPct val="100000"/>
            </a:pPr>
            <a:r>
              <a:rPr lang="fr-FR" altLang="fr-FR" b="1" dirty="0">
                <a:solidFill>
                  <a:srgbClr val="7030A0"/>
                </a:solidFill>
              </a:rPr>
              <a:t>D : 	Développer les systèmes agricoles et forestiers durables</a:t>
            </a:r>
          </a:p>
          <a:p>
            <a:pPr>
              <a:spcAft>
                <a:spcPts val="600"/>
              </a:spcAft>
              <a:buClr>
                <a:srgbClr val="000000"/>
              </a:buClr>
              <a:buSzPct val="100000"/>
            </a:pPr>
            <a:r>
              <a:rPr lang="fr-FR" altLang="fr-FR" b="1" dirty="0">
                <a:solidFill>
                  <a:srgbClr val="7030A0"/>
                </a:solidFill>
              </a:rPr>
              <a:t>E : 	Réduire les pollutions à la source </a:t>
            </a:r>
            <a:endParaRPr lang="fr-FR" altLang="fr-FR" b="1" dirty="0">
              <a:solidFill>
                <a:srgbClr val="000000"/>
              </a:solidFill>
            </a:endParaRPr>
          </a:p>
          <a:p>
            <a:pPr>
              <a:spcAft>
                <a:spcPts val="600"/>
              </a:spcAft>
              <a:buClr>
                <a:srgbClr val="000000"/>
              </a:buClr>
              <a:buSzPct val="100000"/>
            </a:pPr>
            <a:r>
              <a:rPr lang="fr-FR" altLang="fr-FR" b="1" dirty="0">
                <a:solidFill>
                  <a:srgbClr val="000000"/>
                </a:solidFill>
              </a:rPr>
              <a:t>F : 	Faire baisser les consommations d’eau et optimiser les 		    		prélèvements </a:t>
            </a:r>
          </a:p>
          <a:p>
            <a:pPr>
              <a:spcAft>
                <a:spcPts val="600"/>
              </a:spcAft>
              <a:buClr>
                <a:srgbClr val="000000"/>
              </a:buClr>
              <a:buSzPct val="100000"/>
            </a:pPr>
            <a:r>
              <a:rPr lang="fr-FR" altLang="fr-FR" b="1" dirty="0">
                <a:solidFill>
                  <a:srgbClr val="000000"/>
                </a:solidFill>
              </a:rPr>
              <a:t>G : 	Sécuriser l’approvisionnement en eau potable</a:t>
            </a:r>
          </a:p>
          <a:p>
            <a:pPr>
              <a:spcAft>
                <a:spcPts val="600"/>
              </a:spcAft>
              <a:buClr>
                <a:srgbClr val="000000"/>
              </a:buClr>
              <a:buSzPct val="100000"/>
            </a:pPr>
            <a:r>
              <a:rPr lang="fr-FR" altLang="fr-FR" b="1" dirty="0">
                <a:solidFill>
                  <a:srgbClr val="000000"/>
                </a:solidFill>
              </a:rPr>
              <a:t>H : 	Agir face à la montée du niveau marin </a:t>
            </a:r>
          </a:p>
          <a:p>
            <a:pPr>
              <a:spcAft>
                <a:spcPts val="600"/>
              </a:spcAft>
              <a:buClr>
                <a:srgbClr val="000000"/>
              </a:buClr>
              <a:buSzPct val="100000"/>
            </a:pPr>
            <a:r>
              <a:rPr lang="fr-FR" altLang="fr-FR" b="1" dirty="0">
                <a:solidFill>
                  <a:srgbClr val="000000"/>
                </a:solidFill>
              </a:rPr>
              <a:t>I  : 	</a:t>
            </a:r>
            <a:r>
              <a:rPr lang="fr-FR" altLang="fr-FR" b="1" dirty="0" smtClean="0">
                <a:solidFill>
                  <a:srgbClr val="000000"/>
                </a:solidFill>
              </a:rPr>
              <a:t>Adapter </a:t>
            </a:r>
            <a:r>
              <a:rPr lang="fr-FR" altLang="fr-FR" b="1" dirty="0">
                <a:solidFill>
                  <a:srgbClr val="000000"/>
                </a:solidFill>
              </a:rPr>
              <a:t>la gestion de la navigation</a:t>
            </a:r>
          </a:p>
          <a:p>
            <a:pPr>
              <a:spcAft>
                <a:spcPts val="600"/>
              </a:spcAft>
              <a:buClr>
                <a:srgbClr val="000000"/>
              </a:buClr>
              <a:buSzPct val="100000"/>
            </a:pPr>
            <a:r>
              <a:rPr lang="fr-FR" altLang="fr-FR" b="1" dirty="0">
                <a:solidFill>
                  <a:srgbClr val="000000"/>
                </a:solidFill>
              </a:rPr>
              <a:t>J : 	</a:t>
            </a:r>
            <a:r>
              <a:rPr lang="fr-FR" altLang="fr-FR" b="1" dirty="0" smtClean="0">
                <a:solidFill>
                  <a:srgbClr val="000000"/>
                </a:solidFill>
              </a:rPr>
              <a:t>Renforcer </a:t>
            </a:r>
            <a:r>
              <a:rPr lang="fr-FR" altLang="fr-FR" b="1" dirty="0">
                <a:solidFill>
                  <a:srgbClr val="000000"/>
                </a:solidFill>
              </a:rPr>
              <a:t>la gestion et la gouvernance autour de la ressource </a:t>
            </a:r>
            <a:endParaRPr lang="fr-FR" altLang="fr-FR" sz="1600" dirty="0"/>
          </a:p>
          <a:p>
            <a:pPr>
              <a:spcAft>
                <a:spcPts val="600"/>
              </a:spcAft>
              <a:buClr>
                <a:srgbClr val="000000"/>
              </a:buClr>
              <a:buSzPct val="100000"/>
            </a:pPr>
            <a:r>
              <a:rPr lang="fr-FR" altLang="fr-FR" b="1" dirty="0">
                <a:solidFill>
                  <a:srgbClr val="000000"/>
                </a:solidFill>
              </a:rPr>
              <a:t>K : 	Développer la connaissance et le </a:t>
            </a:r>
            <a:r>
              <a:rPr lang="fr-FR" altLang="fr-FR" b="1" dirty="0" smtClean="0">
                <a:solidFill>
                  <a:srgbClr val="000000"/>
                </a:solidFill>
              </a:rPr>
              <a:t>suivi</a:t>
            </a:r>
          </a:p>
          <a:p>
            <a:pPr>
              <a:spcAft>
                <a:spcPts val="600"/>
              </a:spcAft>
              <a:buClr>
                <a:srgbClr val="000000"/>
              </a:buClr>
              <a:buSzPct val="100000"/>
            </a:pPr>
            <a:endParaRPr lang="fr-FR" altLang="fr-FR" b="1" dirty="0" smtClean="0">
              <a:solidFill>
                <a:srgbClr val="000000"/>
              </a:solidFill>
            </a:endParaRPr>
          </a:p>
          <a:p>
            <a:pPr>
              <a:spcAft>
                <a:spcPts val="600"/>
              </a:spcAft>
              <a:buClr>
                <a:srgbClr val="000000"/>
              </a:buClr>
              <a:buSzPct val="100000"/>
            </a:pPr>
            <a:endParaRPr lang="fr-FR" dirty="0"/>
          </a:p>
        </p:txBody>
      </p:sp>
      <p:sp>
        <p:nvSpPr>
          <p:cNvPr id="12" name="Titre 1"/>
          <p:cNvSpPr txBox="1">
            <a:spLocks/>
          </p:cNvSpPr>
          <p:nvPr/>
        </p:nvSpPr>
        <p:spPr>
          <a:xfrm>
            <a:off x="2051720" y="195486"/>
            <a:ext cx="6624736" cy="594066"/>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r"/>
            <a:r>
              <a:rPr lang="fr-FR" sz="2300" dirty="0" smtClean="0"/>
              <a:t>Agir en faveur de l’adaptation au CC dans le domaine de l’eau</a:t>
            </a:r>
            <a:endParaRPr lang="fr-FR" sz="2300" dirty="0"/>
          </a:p>
        </p:txBody>
      </p:sp>
      <p:sp>
        <p:nvSpPr>
          <p:cNvPr id="13" name="ZoneTexte 12"/>
          <p:cNvSpPr txBox="1"/>
          <p:nvPr/>
        </p:nvSpPr>
        <p:spPr>
          <a:xfrm>
            <a:off x="2339752" y="712316"/>
            <a:ext cx="7056784" cy="646331"/>
          </a:xfrm>
          <a:prstGeom prst="rect">
            <a:avLst/>
          </a:prstGeom>
          <a:noFill/>
        </p:spPr>
        <p:txBody>
          <a:bodyPr wrap="square" rtlCol="0">
            <a:spAutoFit/>
          </a:bodyPr>
          <a:lstStyle/>
          <a:p>
            <a:r>
              <a:rPr lang="fr-FR" b="1" dirty="0" smtClean="0"/>
              <a:t>1 - Stratégie </a:t>
            </a:r>
            <a:r>
              <a:rPr lang="fr-FR" b="1" dirty="0"/>
              <a:t>d’adaptation du bassin Seine-Normandie </a:t>
            </a:r>
            <a:endParaRPr lang="fr-FR" b="1" dirty="0" smtClean="0"/>
          </a:p>
          <a:p>
            <a:r>
              <a:rPr lang="fr-FR" b="1" dirty="0" smtClean="0"/>
              <a:t>au </a:t>
            </a:r>
            <a:r>
              <a:rPr lang="fr-FR" b="1" dirty="0"/>
              <a:t>changement </a:t>
            </a:r>
            <a:r>
              <a:rPr lang="fr-FR" b="1" dirty="0" smtClean="0"/>
              <a:t>climatique</a:t>
            </a:r>
            <a:endParaRPr lang="fr-FR" dirty="0"/>
          </a:p>
        </p:txBody>
      </p:sp>
    </p:spTree>
    <p:extLst>
      <p:ext uri="{BB962C8B-B14F-4D97-AF65-F5344CB8AC3E}">
        <p14:creationId xmlns:p14="http://schemas.microsoft.com/office/powerpoint/2010/main" val="2982579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0" name="TextShape 1"/>
          <p:cNvSpPr txBox="1"/>
          <p:nvPr/>
        </p:nvSpPr>
        <p:spPr>
          <a:xfrm>
            <a:off x="7398720" y="4783680"/>
            <a:ext cx="1349640" cy="359640"/>
          </a:xfrm>
          <a:prstGeom prst="rect">
            <a:avLst/>
          </a:prstGeom>
          <a:noFill/>
          <a:ln>
            <a:noFill/>
          </a:ln>
        </p:spPr>
        <p:txBody>
          <a:bodyPr lIns="0" tIns="0" rIns="0" bIns="0" anchor="ctr">
            <a:noAutofit/>
          </a:bodyPr>
          <a:lstStyle/>
          <a:p>
            <a:pPr algn="r">
              <a:lnSpc>
                <a:spcPct val="100000"/>
              </a:lnSpc>
            </a:pPr>
            <a:fld id="{4E759602-CEA8-4D71-99AB-DF4764B35846}" type="slidenum">
              <a:rPr lang="fr-FR" sz="750" b="1" strike="noStrike" spc="-1">
                <a:solidFill>
                  <a:srgbClr val="000000"/>
                </a:solidFill>
                <a:latin typeface="Arial"/>
              </a:rPr>
              <a:t>8</a:t>
            </a:fld>
            <a:endParaRPr lang="fr-FR" sz="750" b="0" strike="noStrike" spc="-1">
              <a:latin typeface="Times New Roman"/>
            </a:endParaRPr>
          </a:p>
        </p:txBody>
      </p:sp>
      <p:sp>
        <p:nvSpPr>
          <p:cNvPr id="11" name="Titre 4"/>
          <p:cNvSpPr txBox="1">
            <a:spLocks/>
          </p:cNvSpPr>
          <p:nvPr/>
        </p:nvSpPr>
        <p:spPr>
          <a:xfrm>
            <a:off x="2195735" y="22241"/>
            <a:ext cx="6928873" cy="539991"/>
          </a:xfrm>
          <a:prstGeom prst="rect">
            <a:avLst/>
          </a:prstGeom>
        </p:spPr>
        <p:txBody>
          <a:bodyP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r"/>
            <a:r>
              <a:rPr lang="fr-FR" sz="2300" dirty="0" smtClean="0"/>
              <a:t>Agir en faveur de l’adaptation au CC dans le domaine de l’eau</a:t>
            </a:r>
            <a:br>
              <a:rPr lang="fr-FR" sz="2300" dirty="0" smtClean="0"/>
            </a:br>
            <a:endParaRPr lang="fr-FR" sz="2300" dirty="0"/>
          </a:p>
        </p:txBody>
      </p:sp>
      <p:sp>
        <p:nvSpPr>
          <p:cNvPr id="12" name="ZoneTexte 11"/>
          <p:cNvSpPr txBox="1"/>
          <p:nvPr/>
        </p:nvSpPr>
        <p:spPr>
          <a:xfrm>
            <a:off x="2843808" y="744496"/>
            <a:ext cx="7056784" cy="369332"/>
          </a:xfrm>
          <a:prstGeom prst="rect">
            <a:avLst/>
          </a:prstGeom>
          <a:noFill/>
        </p:spPr>
        <p:txBody>
          <a:bodyPr wrap="square" rtlCol="0">
            <a:spAutoFit/>
          </a:bodyPr>
          <a:lstStyle/>
          <a:p>
            <a:r>
              <a:rPr lang="fr-FR" b="1" dirty="0"/>
              <a:t>2</a:t>
            </a:r>
            <a:r>
              <a:rPr lang="fr-FR" b="1" dirty="0" smtClean="0"/>
              <a:t> – Le Schéma d’Aménagement et de Gestion des Eaux</a:t>
            </a:r>
            <a:endParaRPr lang="fr-FR" dirty="0"/>
          </a:p>
        </p:txBody>
      </p:sp>
      <p:sp>
        <p:nvSpPr>
          <p:cNvPr id="13" name="ZoneTexte 12"/>
          <p:cNvSpPr txBox="1"/>
          <p:nvPr/>
        </p:nvSpPr>
        <p:spPr>
          <a:xfrm>
            <a:off x="457200" y="1707654"/>
            <a:ext cx="5609064" cy="4555093"/>
          </a:xfrm>
          <a:prstGeom prst="rect">
            <a:avLst/>
          </a:prstGeom>
          <a:noFill/>
        </p:spPr>
        <p:txBody>
          <a:bodyPr wrap="square" rtlCol="0">
            <a:spAutoFit/>
          </a:bodyPr>
          <a:lstStyle/>
          <a:p>
            <a:pPr algn="ctr" eaLnBrk="1" hangingPunct="1">
              <a:lnSpc>
                <a:spcPct val="80000"/>
              </a:lnSpc>
            </a:pPr>
            <a:r>
              <a:rPr lang="fr-FR" sz="2000" dirty="0"/>
              <a:t>C</a:t>
            </a:r>
            <a:r>
              <a:rPr lang="fr-FR" sz="2000" dirty="0" smtClean="0"/>
              <a:t>ode de l’environnement </a:t>
            </a:r>
          </a:p>
          <a:p>
            <a:pPr eaLnBrk="1" hangingPunct="1">
              <a:lnSpc>
                <a:spcPct val="80000"/>
              </a:lnSpc>
            </a:pPr>
            <a:endParaRPr lang="fr-FR" sz="2000" dirty="0" smtClean="0"/>
          </a:p>
          <a:p>
            <a:pPr eaLnBrk="1" hangingPunct="1">
              <a:lnSpc>
                <a:spcPct val="80000"/>
              </a:lnSpc>
            </a:pPr>
            <a:r>
              <a:rPr lang="fr-FR" sz="2000" dirty="0" smtClean="0"/>
              <a:t>	</a:t>
            </a:r>
            <a:r>
              <a:rPr lang="fr-FR" sz="2000" dirty="0" smtClean="0"/>
              <a:t>			</a:t>
            </a:r>
          </a:p>
          <a:p>
            <a:pPr algn="ctr" eaLnBrk="1" hangingPunct="1">
              <a:lnSpc>
                <a:spcPct val="80000"/>
              </a:lnSpc>
            </a:pPr>
            <a:endParaRPr lang="fr-FR" sz="2000" dirty="0" smtClean="0"/>
          </a:p>
          <a:p>
            <a:pPr algn="ctr" eaLnBrk="1" hangingPunct="1">
              <a:lnSpc>
                <a:spcPct val="80000"/>
              </a:lnSpc>
            </a:pPr>
            <a:r>
              <a:rPr lang="fr-FR" sz="2000" dirty="0" smtClean="0"/>
              <a:t>SDAGE</a:t>
            </a:r>
          </a:p>
          <a:p>
            <a:pPr eaLnBrk="1" hangingPunct="1">
              <a:lnSpc>
                <a:spcPct val="80000"/>
              </a:lnSpc>
            </a:pPr>
            <a:endParaRPr lang="fr-FR" sz="2000" dirty="0"/>
          </a:p>
          <a:p>
            <a:pPr algn="ctr" eaLnBrk="1" hangingPunct="1">
              <a:lnSpc>
                <a:spcPct val="80000"/>
              </a:lnSpc>
            </a:pPr>
            <a:endParaRPr lang="fr-FR" sz="2000" dirty="0" smtClean="0"/>
          </a:p>
          <a:p>
            <a:pPr algn="ctr" eaLnBrk="1" hangingPunct="1">
              <a:lnSpc>
                <a:spcPct val="80000"/>
              </a:lnSpc>
            </a:pPr>
            <a:r>
              <a:rPr lang="fr-FR" sz="2000" dirty="0" smtClean="0"/>
              <a:t>SAGE</a:t>
            </a:r>
          </a:p>
          <a:p>
            <a:pPr algn="ctr" eaLnBrk="1" hangingPunct="1">
              <a:lnSpc>
                <a:spcPct val="80000"/>
              </a:lnSpc>
            </a:pPr>
            <a:endParaRPr lang="fr-FR" sz="2000" dirty="0" smtClean="0"/>
          </a:p>
          <a:p>
            <a:pPr algn="ctr" eaLnBrk="1" hangingPunct="1">
              <a:lnSpc>
                <a:spcPct val="80000"/>
              </a:lnSpc>
            </a:pPr>
            <a:endParaRPr lang="fr-FR" sz="2000" dirty="0" smtClean="0"/>
          </a:p>
          <a:p>
            <a:pPr algn="ctr" eaLnBrk="1" hangingPunct="1">
              <a:lnSpc>
                <a:spcPct val="80000"/>
              </a:lnSpc>
            </a:pPr>
            <a:endParaRPr lang="fr-FR" sz="2000" dirty="0" smtClean="0"/>
          </a:p>
          <a:p>
            <a:pPr algn="ctr" eaLnBrk="1" hangingPunct="1">
              <a:lnSpc>
                <a:spcPct val="80000"/>
              </a:lnSpc>
            </a:pPr>
            <a:endParaRPr lang="fr-FR" sz="2000" dirty="0" smtClean="0"/>
          </a:p>
          <a:p>
            <a:pPr algn="ctr" eaLnBrk="1" hangingPunct="1">
              <a:lnSpc>
                <a:spcPct val="80000"/>
              </a:lnSpc>
            </a:pPr>
            <a:r>
              <a:rPr lang="fr-FR" sz="2000" dirty="0" smtClean="0"/>
              <a:t>Doc. </a:t>
            </a:r>
            <a:r>
              <a:rPr lang="fr-FR" sz="2000" dirty="0" smtClean="0"/>
              <a:t>Urbanisme : Scot Plu</a:t>
            </a:r>
          </a:p>
          <a:p>
            <a:pPr eaLnBrk="1" hangingPunct="1">
              <a:lnSpc>
                <a:spcPct val="80000"/>
              </a:lnSpc>
            </a:pPr>
            <a:endParaRPr lang="fr-FR" sz="2000" dirty="0" smtClean="0"/>
          </a:p>
          <a:p>
            <a:pPr eaLnBrk="1" hangingPunct="1">
              <a:lnSpc>
                <a:spcPct val="80000"/>
              </a:lnSpc>
            </a:pPr>
            <a:endParaRPr lang="fr-FR" sz="2000" dirty="0" smtClean="0"/>
          </a:p>
          <a:p>
            <a:pPr eaLnBrk="1" hangingPunct="1">
              <a:lnSpc>
                <a:spcPct val="80000"/>
              </a:lnSpc>
            </a:pPr>
            <a:endParaRPr lang="fr-FR" sz="2000" dirty="0" smtClean="0"/>
          </a:p>
          <a:p>
            <a:pPr eaLnBrk="1" hangingPunct="1">
              <a:lnSpc>
                <a:spcPct val="80000"/>
              </a:lnSpc>
            </a:pPr>
            <a:endParaRPr lang="fr-FR" sz="2000" dirty="0" smtClean="0"/>
          </a:p>
          <a:p>
            <a:endParaRPr lang="fr-FR" dirty="0"/>
          </a:p>
        </p:txBody>
      </p:sp>
      <p:pic>
        <p:nvPicPr>
          <p:cNvPr id="15" name="Image 14"/>
          <p:cNvPicPr>
            <a:picLocks noChangeAspect="1"/>
          </p:cNvPicPr>
          <p:nvPr/>
        </p:nvPicPr>
        <p:blipFill>
          <a:blip r:embed="rId3"/>
          <a:stretch>
            <a:fillRect/>
          </a:stretch>
        </p:blipFill>
        <p:spPr>
          <a:xfrm>
            <a:off x="7913114" y="3809113"/>
            <a:ext cx="849476" cy="801100"/>
          </a:xfrm>
          <a:prstGeom prst="rect">
            <a:avLst/>
          </a:prstGeom>
        </p:spPr>
      </p:pic>
      <p:pic>
        <p:nvPicPr>
          <p:cNvPr id="16" name="Image 15"/>
          <p:cNvPicPr>
            <a:picLocks noChangeAspect="1"/>
          </p:cNvPicPr>
          <p:nvPr/>
        </p:nvPicPr>
        <p:blipFill rotWithShape="1">
          <a:blip r:embed="rId4"/>
          <a:srcRect l="63125" t="28143" r="25356" b="56143"/>
          <a:stretch/>
        </p:blipFill>
        <p:spPr>
          <a:xfrm>
            <a:off x="7879784" y="1347614"/>
            <a:ext cx="821013" cy="700088"/>
          </a:xfrm>
          <a:prstGeom prst="rect">
            <a:avLst/>
          </a:prstGeom>
        </p:spPr>
      </p:pic>
      <p:pic>
        <p:nvPicPr>
          <p:cNvPr id="17" name="Image 16">
            <a:hlinkClick r:id="rId5" action="ppaction://hlinksldjump"/>
          </p:cNvPr>
          <p:cNvPicPr>
            <a:picLocks noChangeAspect="1"/>
          </p:cNvPicPr>
          <p:nvPr/>
        </p:nvPicPr>
        <p:blipFill rotWithShape="1">
          <a:blip r:embed="rId6"/>
          <a:srcRect l="27897" t="3867" r="2869" b="34930"/>
          <a:stretch/>
        </p:blipFill>
        <p:spPr>
          <a:xfrm>
            <a:off x="7914398" y="2643758"/>
            <a:ext cx="786400" cy="734712"/>
          </a:xfrm>
          <a:prstGeom prst="rect">
            <a:avLst/>
          </a:prstGeom>
        </p:spPr>
      </p:pic>
      <p:sp>
        <p:nvSpPr>
          <p:cNvPr id="18" name="Flèche droite 17"/>
          <p:cNvSpPr/>
          <p:nvPr/>
        </p:nvSpPr>
        <p:spPr>
          <a:xfrm rot="5400000">
            <a:off x="4315953" y="3051873"/>
            <a:ext cx="3440963" cy="7525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Du global au local</a:t>
            </a:r>
            <a:endParaRPr lang="fr-FR" dirty="0"/>
          </a:p>
        </p:txBody>
      </p:sp>
    </p:spTree>
    <p:extLst>
      <p:ext uri="{BB962C8B-B14F-4D97-AF65-F5344CB8AC3E}">
        <p14:creationId xmlns:p14="http://schemas.microsoft.com/office/powerpoint/2010/main" val="205801120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71550"/>
            <a:ext cx="9124609" cy="437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0" name="TextShape 1"/>
          <p:cNvSpPr txBox="1"/>
          <p:nvPr/>
        </p:nvSpPr>
        <p:spPr>
          <a:xfrm>
            <a:off x="7398720" y="4783680"/>
            <a:ext cx="1349640" cy="359640"/>
          </a:xfrm>
          <a:prstGeom prst="rect">
            <a:avLst/>
          </a:prstGeom>
          <a:noFill/>
          <a:ln>
            <a:noFill/>
          </a:ln>
        </p:spPr>
        <p:txBody>
          <a:bodyPr lIns="0" tIns="0" rIns="0" bIns="0" anchor="ctr">
            <a:noAutofit/>
          </a:bodyPr>
          <a:lstStyle/>
          <a:p>
            <a:pPr algn="r">
              <a:lnSpc>
                <a:spcPct val="100000"/>
              </a:lnSpc>
            </a:pPr>
            <a:fld id="{4E759602-CEA8-4D71-99AB-DF4764B35846}" type="slidenum">
              <a:rPr lang="fr-FR" sz="750" b="1" strike="noStrike" spc="-1">
                <a:solidFill>
                  <a:srgbClr val="000000"/>
                </a:solidFill>
                <a:latin typeface="Arial"/>
              </a:rPr>
              <a:t>9</a:t>
            </a:fld>
            <a:endParaRPr lang="fr-FR" sz="750" b="0" strike="noStrike" spc="-1">
              <a:latin typeface="Times New Roman"/>
            </a:endParaRPr>
          </a:p>
        </p:txBody>
      </p:sp>
      <p:sp>
        <p:nvSpPr>
          <p:cNvPr id="432" name="TextShape 3"/>
          <p:cNvSpPr txBox="1"/>
          <p:nvPr/>
        </p:nvSpPr>
        <p:spPr>
          <a:xfrm>
            <a:off x="323528" y="1205862"/>
            <a:ext cx="8820472" cy="3454120"/>
          </a:xfrm>
          <a:prstGeom prst="rect">
            <a:avLst/>
          </a:prstGeom>
          <a:noFill/>
          <a:ln>
            <a:noFill/>
          </a:ln>
        </p:spPr>
        <p:txBody>
          <a:bodyPr lIns="0" tIns="0" rIns="0" bIns="0">
            <a:noAutofit/>
          </a:bodyPr>
          <a:lstStyle/>
          <a:p>
            <a:pPr>
              <a:lnSpc>
                <a:spcPct val="100000"/>
              </a:lnSpc>
              <a:tabLst>
                <a:tab pos="0" algn="l"/>
              </a:tabLst>
            </a:pPr>
            <a:r>
              <a:rPr lang="fr-FR" sz="1600" b="1" strike="noStrike" spc="-1" dirty="0" smtClean="0">
                <a:solidFill>
                  <a:srgbClr val="000000"/>
                </a:solidFill>
                <a:latin typeface="Arial"/>
              </a:rPr>
              <a:t>Contexte des projections climatiques sur Seine-Normandie </a:t>
            </a:r>
          </a:p>
          <a:p>
            <a:pPr>
              <a:lnSpc>
                <a:spcPct val="100000"/>
              </a:lnSpc>
              <a:spcBef>
                <a:spcPts val="400"/>
              </a:spcBef>
              <a:spcAft>
                <a:spcPts val="799"/>
              </a:spcAft>
              <a:tabLst>
                <a:tab pos="0" algn="l"/>
              </a:tabLst>
            </a:pPr>
            <a:r>
              <a:rPr lang="fr-FR" sz="1600" b="1" spc="-1" dirty="0" smtClean="0">
                <a:solidFill>
                  <a:srgbClr val="000000"/>
                </a:solidFill>
                <a:latin typeface="Arial"/>
              </a:rPr>
              <a:t>Enjeux </a:t>
            </a:r>
            <a:r>
              <a:rPr lang="fr-FR" sz="1600" spc="-1" dirty="0" smtClean="0">
                <a:solidFill>
                  <a:srgbClr val="000000"/>
                </a:solidFill>
                <a:latin typeface="Arial"/>
              </a:rPr>
              <a:t>: accroître la résilience du bassin en </a:t>
            </a:r>
            <a:r>
              <a:rPr lang="fr-FR" sz="1600" spc="-1" dirty="0" smtClean="0">
                <a:solidFill>
                  <a:srgbClr val="000000"/>
                </a:solidFill>
                <a:latin typeface="Arial"/>
              </a:rPr>
              <a:t>développant </a:t>
            </a:r>
            <a:r>
              <a:rPr lang="fr-FR" sz="1600" spc="-1" dirty="0" smtClean="0">
                <a:solidFill>
                  <a:srgbClr val="000000"/>
                </a:solidFill>
                <a:latin typeface="Arial"/>
              </a:rPr>
              <a:t>la sobriété en eau et infiltrer l’eau autant que possible dans les sols et les nappes ; mieux encadrer les prélèvements en </a:t>
            </a:r>
            <a:r>
              <a:rPr lang="fr-FR" sz="1600" spc="-1" dirty="0" smtClean="0">
                <a:solidFill>
                  <a:srgbClr val="000000"/>
                </a:solidFill>
                <a:latin typeface="Arial"/>
              </a:rPr>
              <a:t>eau.</a:t>
            </a:r>
          </a:p>
          <a:p>
            <a:pPr>
              <a:lnSpc>
                <a:spcPct val="100000"/>
              </a:lnSpc>
              <a:spcBef>
                <a:spcPts val="400"/>
              </a:spcBef>
              <a:spcAft>
                <a:spcPts val="799"/>
              </a:spcAft>
              <a:tabLst>
                <a:tab pos="0" algn="l"/>
              </a:tabLst>
            </a:pPr>
            <a:r>
              <a:rPr lang="fr-FR" sz="1600" b="1" dirty="0" smtClean="0"/>
              <a:t>Plusieurs orientations importantes : </a:t>
            </a:r>
          </a:p>
          <a:p>
            <a:pPr marL="285750" indent="-285750">
              <a:spcBef>
                <a:spcPts val="400"/>
              </a:spcBef>
              <a:spcAft>
                <a:spcPts val="799"/>
              </a:spcAft>
              <a:buFont typeface="Arial" panose="020B0604020202020204" pitchFamily="34" charset="0"/>
              <a:buChar char="•"/>
              <a:tabLst>
                <a:tab pos="0" algn="l"/>
              </a:tabLst>
            </a:pPr>
            <a:r>
              <a:rPr lang="fr-FR" sz="1600" b="1" dirty="0"/>
              <a:t>OF 1 : Pour un territoire vivant et résilient : des rivières fonctionnelles, des milieux humides préservés et une biodiversité en lien avec l’eau </a:t>
            </a:r>
            <a:r>
              <a:rPr lang="fr-FR" sz="1600" b="1" dirty="0" smtClean="0"/>
              <a:t>restaurée</a:t>
            </a:r>
          </a:p>
          <a:p>
            <a:pPr marL="285750" indent="-285750">
              <a:spcBef>
                <a:spcPts val="400"/>
              </a:spcBef>
              <a:spcAft>
                <a:spcPts val="799"/>
              </a:spcAft>
              <a:buFont typeface="Arial" panose="020B0604020202020204" pitchFamily="34" charset="0"/>
              <a:buChar char="•"/>
              <a:tabLst>
                <a:tab pos="0" algn="l"/>
              </a:tabLst>
            </a:pPr>
            <a:r>
              <a:rPr lang="fr-FR" sz="1600" b="1" dirty="0" smtClean="0"/>
              <a:t>OF 3 : </a:t>
            </a:r>
            <a:r>
              <a:rPr lang="fr-FR" sz="1600" b="1" dirty="0"/>
              <a:t>Pour un territoire sain : réduire les pressions ponctuelles </a:t>
            </a:r>
            <a:endParaRPr lang="fr-FR" sz="1600" spc="-1" dirty="0">
              <a:solidFill>
                <a:srgbClr val="000000"/>
              </a:solidFill>
            </a:endParaRPr>
          </a:p>
          <a:p>
            <a:pPr marL="285750" indent="-285750">
              <a:lnSpc>
                <a:spcPct val="100000"/>
              </a:lnSpc>
              <a:spcBef>
                <a:spcPts val="400"/>
              </a:spcBef>
              <a:spcAft>
                <a:spcPts val="799"/>
              </a:spcAft>
              <a:buFont typeface="Arial" panose="020B0604020202020204" pitchFamily="34" charset="0"/>
              <a:buChar char="•"/>
              <a:tabLst>
                <a:tab pos="0" algn="l"/>
              </a:tabLst>
            </a:pPr>
            <a:r>
              <a:rPr lang="fr-FR" sz="1600" b="1" dirty="0" smtClean="0"/>
              <a:t>OF 4 : Pour </a:t>
            </a:r>
            <a:r>
              <a:rPr lang="fr-FR" sz="1600" b="1" dirty="0"/>
              <a:t>un territoire préparé : assurer la résilience des territoires et une gestion équilibrée de la ressource en eau face au changement climatique </a:t>
            </a:r>
            <a:endParaRPr lang="fr-FR" sz="1600" b="1" dirty="0" smtClean="0"/>
          </a:p>
          <a:p>
            <a:pPr marL="742950" lvl="1" indent="-285750">
              <a:buFont typeface="Wingdings" panose="05000000000000000000" pitchFamily="2" charset="2"/>
              <a:buChar char="§"/>
              <a:tabLst>
                <a:tab pos="0" algn="l"/>
              </a:tabLst>
            </a:pPr>
            <a:r>
              <a:rPr lang="fr-FR" sz="1600" dirty="0" smtClean="0"/>
              <a:t>Limiter les effets de l’urbanisation </a:t>
            </a:r>
            <a:r>
              <a:rPr lang="fr-FR" sz="1600" dirty="0"/>
              <a:t>(</a:t>
            </a:r>
            <a:r>
              <a:rPr lang="fr-FR" sz="1600" i="1" kern="0" spc="-1" dirty="0">
                <a:solidFill>
                  <a:srgbClr val="000000"/>
                </a:solidFill>
              </a:rPr>
              <a:t>Favoriser l’infiltration des eaux pluviales et la </a:t>
            </a:r>
            <a:r>
              <a:rPr lang="fr-FR" sz="1600" i="1" kern="0" spc="-1" dirty="0" err="1">
                <a:solidFill>
                  <a:srgbClr val="000000"/>
                </a:solidFill>
              </a:rPr>
              <a:t>désimperméabilisation</a:t>
            </a:r>
            <a:r>
              <a:rPr lang="fr-FR" sz="1600" i="1" kern="0" spc="-1" dirty="0" smtClean="0">
                <a:solidFill>
                  <a:srgbClr val="000000"/>
                </a:solidFill>
              </a:rPr>
              <a:t>)</a:t>
            </a:r>
            <a:endParaRPr lang="fr-FR" sz="1600" dirty="0" smtClean="0"/>
          </a:p>
          <a:p>
            <a:pPr marL="742950" lvl="1" indent="-285750">
              <a:buFont typeface="Wingdings" panose="05000000000000000000" pitchFamily="2" charset="2"/>
              <a:buChar char="§"/>
              <a:tabLst>
                <a:tab pos="0" algn="l"/>
              </a:tabLst>
            </a:pPr>
            <a:r>
              <a:rPr lang="fr-FR" sz="1600" dirty="0" smtClean="0"/>
              <a:t>Limiter le ruissellement</a:t>
            </a:r>
          </a:p>
          <a:p>
            <a:pPr marL="742950" lvl="1" indent="-285750">
              <a:buFont typeface="Wingdings" panose="05000000000000000000" pitchFamily="2" charset="2"/>
              <a:buChar char="§"/>
              <a:tabLst>
                <a:tab pos="0" algn="l"/>
              </a:tabLst>
            </a:pPr>
            <a:r>
              <a:rPr lang="fr-FR" sz="1600" dirty="0" smtClean="0"/>
              <a:t>Développer la sobriété en eau….</a:t>
            </a:r>
          </a:p>
          <a:p>
            <a:pPr marL="742950" lvl="1" indent="-285750">
              <a:buFont typeface="Wingdings" panose="05000000000000000000" pitchFamily="2" charset="2"/>
              <a:buChar char="§"/>
              <a:tabLst>
                <a:tab pos="0" algn="l"/>
              </a:tabLst>
            </a:pPr>
            <a:r>
              <a:rPr lang="fr-FR" sz="1600" dirty="0" smtClean="0"/>
              <a:t>,,,</a:t>
            </a:r>
          </a:p>
          <a:p>
            <a:pPr>
              <a:lnSpc>
                <a:spcPct val="100000"/>
              </a:lnSpc>
              <a:spcBef>
                <a:spcPts val="400"/>
              </a:spcBef>
              <a:spcAft>
                <a:spcPts val="799"/>
              </a:spcAft>
              <a:tabLst>
                <a:tab pos="0" algn="l"/>
              </a:tabLst>
            </a:pPr>
            <a:r>
              <a:rPr lang="fr-FR" sz="1600" b="0" strike="noStrike" spc="-1" dirty="0" smtClean="0">
                <a:solidFill>
                  <a:srgbClr val="000000"/>
                </a:solidFill>
                <a:latin typeface="Arial"/>
              </a:rPr>
              <a:t>	</a:t>
            </a:r>
            <a:endParaRPr lang="fr-FR" u="sng" spc="-1" dirty="0" smtClean="0">
              <a:solidFill>
                <a:srgbClr val="7030A0"/>
              </a:solidFill>
              <a:latin typeface="Arial"/>
            </a:endParaRPr>
          </a:p>
          <a:p>
            <a:pPr>
              <a:lnSpc>
                <a:spcPct val="100000"/>
              </a:lnSpc>
              <a:spcBef>
                <a:spcPts val="400"/>
              </a:spcBef>
              <a:spcAft>
                <a:spcPts val="799"/>
              </a:spcAft>
              <a:tabLst>
                <a:tab pos="0" algn="l"/>
              </a:tabLst>
            </a:pPr>
            <a:endParaRPr lang="fr-FR" sz="1600" b="0" strike="noStrike" spc="-1" dirty="0">
              <a:solidFill>
                <a:srgbClr val="000000"/>
              </a:solidFill>
              <a:latin typeface="Arial"/>
            </a:endParaRPr>
          </a:p>
        </p:txBody>
      </p:sp>
      <p:sp>
        <p:nvSpPr>
          <p:cNvPr id="11" name="Titre 4"/>
          <p:cNvSpPr txBox="1">
            <a:spLocks/>
          </p:cNvSpPr>
          <p:nvPr/>
        </p:nvSpPr>
        <p:spPr>
          <a:xfrm>
            <a:off x="2215127" y="22241"/>
            <a:ext cx="6928873" cy="539991"/>
          </a:xfrm>
          <a:prstGeom prst="rect">
            <a:avLst/>
          </a:prstGeom>
        </p:spPr>
        <p:txBody>
          <a:bodyP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r"/>
            <a:r>
              <a:rPr lang="fr-FR" sz="2300" dirty="0" smtClean="0"/>
              <a:t>Agir en faveur de l’adaptation au CC dans le domaine de l’eau</a:t>
            </a:r>
            <a:br>
              <a:rPr lang="fr-FR" sz="2300" dirty="0" smtClean="0"/>
            </a:br>
            <a:endParaRPr lang="fr-FR" sz="2300" dirty="0"/>
          </a:p>
        </p:txBody>
      </p:sp>
      <p:sp>
        <p:nvSpPr>
          <p:cNvPr id="12" name="ZoneTexte 11"/>
          <p:cNvSpPr txBox="1"/>
          <p:nvPr/>
        </p:nvSpPr>
        <p:spPr>
          <a:xfrm>
            <a:off x="2915816" y="771550"/>
            <a:ext cx="7056784" cy="369332"/>
          </a:xfrm>
          <a:prstGeom prst="rect">
            <a:avLst/>
          </a:prstGeom>
          <a:noFill/>
        </p:spPr>
        <p:txBody>
          <a:bodyPr wrap="square" rtlCol="0">
            <a:spAutoFit/>
          </a:bodyPr>
          <a:lstStyle/>
          <a:p>
            <a:r>
              <a:rPr lang="fr-FR" b="1" dirty="0" smtClean="0"/>
              <a:t>2 – Le Schéma d’Aménagement et de Gestion des Eaux</a:t>
            </a:r>
            <a:endParaRPr lang="fr-FR" dirty="0"/>
          </a:p>
        </p:txBody>
      </p:sp>
    </p:spTree>
    <p:extLst>
      <p:ext uri="{BB962C8B-B14F-4D97-AF65-F5344CB8AC3E}">
        <p14:creationId xmlns:p14="http://schemas.microsoft.com/office/powerpoint/2010/main" val="6654854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31582727D4724F86975595A9C3AA09" ma:contentTypeVersion="13" ma:contentTypeDescription="Crée un document." ma:contentTypeScope="" ma:versionID="ed59f55a44453829f9545056daa0f5b9">
  <xsd:schema xmlns:xsd="http://www.w3.org/2001/XMLSchema" xmlns:xs="http://www.w3.org/2001/XMLSchema" xmlns:p="http://schemas.microsoft.com/office/2006/metadata/properties" xmlns:ns2="6cdeb152-993c-4a74-9519-4ca5dbe9ecf1" xmlns:ns3="71d4141a-d190-4fe0-a00a-64ac6791d904" targetNamespace="http://schemas.microsoft.com/office/2006/metadata/properties" ma:root="true" ma:fieldsID="91859dda73284d728c7e61e24b73ed18" ns2:_="" ns3:_="">
    <xsd:import namespace="6cdeb152-993c-4a74-9519-4ca5dbe9ecf1"/>
    <xsd:import namespace="71d4141a-d190-4fe0-a00a-64ac6791d9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eb152-993c-4a74-9519-4ca5dbe9ec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d4141a-d190-4fe0-a00a-64ac6791d904"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E0DF31-8CC0-44C2-ABD9-950CFB1C2D32}"/>
</file>

<file path=customXml/itemProps2.xml><?xml version="1.0" encoding="utf-8"?>
<ds:datastoreItem xmlns:ds="http://schemas.openxmlformats.org/officeDocument/2006/customXml" ds:itemID="{15A2CD31-8E85-42C5-AFE9-03B96BCAC260}"/>
</file>

<file path=customXml/itemProps3.xml><?xml version="1.0" encoding="utf-8"?>
<ds:datastoreItem xmlns:ds="http://schemas.openxmlformats.org/officeDocument/2006/customXml" ds:itemID="{343B0EF7-1285-4D2B-8479-135906B006C6}"/>
</file>

<file path=docProps/app.xml><?xml version="1.0" encoding="utf-8"?>
<Properties xmlns="http://schemas.openxmlformats.org/officeDocument/2006/extended-properties" xmlns:vt="http://schemas.openxmlformats.org/officeDocument/2006/docPropsVTypes">
  <Template>template_operateurs</Template>
  <TotalTime>2983</TotalTime>
  <Words>2503</Words>
  <Application>Microsoft Office PowerPoint</Application>
  <PresentationFormat>Affichage à l'écran (16:9)</PresentationFormat>
  <Paragraphs>200</Paragraphs>
  <Slides>16</Slides>
  <Notes>14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template_operateurs</vt:lpstr>
      <vt:lpstr>Présentation PowerPoint</vt:lpstr>
      <vt:lpstr>Météo France nous éclaire sur les dernières tendances…</vt:lpstr>
      <vt:lpstr>Les impacts du Changement climatique sur le bassin Seine-Normandie d’ici à 2100</vt:lpstr>
      <vt:lpstr>Agir en faveur de l’adaptation au CC dans le domaine de l’eau</vt:lpstr>
      <vt:lpstr>Agir en faveur de l’adaptation au CC dans le domaine de l’eau</vt:lpstr>
      <vt:lpstr>Agir en faveur de l’adaptation au CC dans le domaine de l’eau </vt:lpstr>
      <vt:lpstr>Présentation PowerPoint</vt:lpstr>
      <vt:lpstr>Présentation PowerPoint</vt:lpstr>
      <vt:lpstr>Présentation PowerPoint</vt:lpstr>
      <vt:lpstr>Présentation PowerPoint</vt:lpstr>
      <vt:lpstr>Présentation PowerPoint</vt:lpstr>
      <vt:lpstr>Agir en faveur de l’adaptation au CC dans le domaine de l’eau </vt:lpstr>
      <vt:lpstr>Agir en faveur de l’adaptation au CC dans le domaine de l’eau </vt:lpstr>
      <vt:lpstr>Présentation PowerPoint</vt:lpstr>
      <vt:lpstr>Présentation PowerPoint</vt:lpstr>
      <vt:lpstr>Présentation PowerPoint</vt:lpstr>
    </vt:vector>
  </TitlesOfParts>
  <Manager>Client</Manager>
  <Company>AESN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THOMASSIN NATHALIE</dc:creator>
  <cp:lastModifiedBy>MERCIER Pascale</cp:lastModifiedBy>
  <cp:revision>174</cp:revision>
  <cp:lastPrinted>2021-02-02T16:27:07Z</cp:lastPrinted>
  <dcterms:created xsi:type="dcterms:W3CDTF">2020-08-27T11:52:31Z</dcterms:created>
  <dcterms:modified xsi:type="dcterms:W3CDTF">2021-05-17T15:40:01Z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0x0101007131582727D4724F86975595A9C3AA09</vt:lpwstr>
  </property>
</Properties>
</file>