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344" r:id="rId2"/>
    <p:sldId id="400" r:id="rId3"/>
    <p:sldId id="345" r:id="rId4"/>
    <p:sldId id="398" r:id="rId5"/>
    <p:sldId id="402" r:id="rId6"/>
    <p:sldId id="401" r:id="rId7"/>
    <p:sldId id="403" r:id="rId8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UVEL Frédéric" initials="CF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1099BF"/>
    <a:srgbClr val="00CCFF"/>
    <a:srgbClr val="00C1EE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4" autoAdjust="0"/>
    <p:restoredTop sz="94676" autoAdjust="0"/>
  </p:normalViewPr>
  <p:slideViewPr>
    <p:cSldViewPr snapToGrid="0" snapToObjects="1">
      <p:cViewPr>
        <p:scale>
          <a:sx n="100" d="100"/>
          <a:sy n="100" d="100"/>
        </p:scale>
        <p:origin x="-1458" y="-234"/>
      </p:cViewPr>
      <p:guideLst>
        <p:guide orient="horz" pos="2160"/>
        <p:guide pos="17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032C2-6A44-4799-8B33-248BA8E66B22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BB521-406C-4492-BF06-17F1F001AE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91481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534DC-4F3F-440A-BCFE-A0B35E272767}" type="datetimeFigureOut">
              <a:rPr lang="fr-FR" smtClean="0"/>
              <a:t>31/05/2021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FE8A4-D433-4B42-9111-3A93F1D41E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04631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logo Eau &amp; Cli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AC318EC8-8861-5043-A492-5B4B36ED6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2003" y="1652337"/>
            <a:ext cx="6369365" cy="327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51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6050" y="2394453"/>
            <a:ext cx="5221203" cy="2819231"/>
          </a:xfrm>
        </p:spPr>
        <p:txBody>
          <a:bodyPr>
            <a:normAutofit/>
          </a:bodyPr>
          <a:lstStyle>
            <a:lvl1pPr marL="0" indent="0" fontAlgn="t">
              <a:lnSpc>
                <a:spcPct val="100000"/>
              </a:lnSpc>
              <a:defRPr sz="3500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8888A128-4E74-0143-A773-034B7D7DD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5368" y="40924"/>
            <a:ext cx="3126539" cy="16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9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0083D84C-C0B5-CE42-9685-6E155D92F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8650" y="1425535"/>
            <a:ext cx="1526339" cy="772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8822" y="2440615"/>
            <a:ext cx="5590674" cy="1200943"/>
          </a:xfrm>
        </p:spPr>
        <p:txBody>
          <a:bodyPr anchor="b">
            <a:normAutofit/>
          </a:bodyPr>
          <a:lstStyle>
            <a:lvl1pPr fontAlgn="t">
              <a:lnSpc>
                <a:spcPct val="100000"/>
              </a:lnSpc>
              <a:defRPr sz="3500" cap="all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66775" y="1631616"/>
            <a:ext cx="442912" cy="44775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rgbClr val="1099BF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1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― </a:t>
            </a:r>
            <a:fld id="{9A18FDBB-F0A5-764D-91B2-FA0BEB268116}" type="slidenum">
              <a:rPr lang="fr-FR" b="1" smtClean="0">
                <a:solidFill>
                  <a:schemeClr val="accent5"/>
                </a:solidFill>
              </a:rPr>
              <a:pPr/>
              <a:t>‹N°›</a:t>
            </a:fld>
            <a:r>
              <a:rPr lang="fr-FR" dirty="0" smtClean="0"/>
              <a:t> </a:t>
            </a:r>
            <a:r>
              <a:rPr lang="fr-FR" dirty="0" smtClean="0">
                <a:solidFill>
                  <a:schemeClr val="tx1"/>
                </a:solidFill>
              </a:rPr>
              <a:t>―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04702" y="6356351"/>
            <a:ext cx="3086100" cy="365125"/>
          </a:xfrm>
          <a:prstGeom prst="rect">
            <a:avLst/>
          </a:prstGeom>
        </p:spPr>
        <p:txBody>
          <a:bodyPr/>
          <a:lstStyle>
            <a:lvl1pPr algn="just">
              <a:defRPr sz="900" cap="all" baseline="0">
                <a:latin typeface="Arial" panose="020B0604020202020204" pitchFamily="34" charset="0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Journée </a:t>
            </a:r>
            <a:r>
              <a:rPr lang="fr-FR" dirty="0" err="1" smtClean="0">
                <a:solidFill>
                  <a:schemeClr val="tx1"/>
                </a:solidFill>
              </a:rPr>
              <a:t>GEMa</a:t>
            </a:r>
            <a:r>
              <a:rPr lang="fr-FR" dirty="0" smtClean="0">
                <a:solidFill>
                  <a:schemeClr val="tx1"/>
                </a:solidFill>
              </a:rPr>
              <a:t> du 12 décembre 2018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― </a:t>
            </a:r>
            <a:fld id="{9A18FDBB-F0A5-764D-91B2-FA0BEB268116}" type="slidenum">
              <a:rPr lang="fr-FR" b="1" smtClean="0">
                <a:solidFill>
                  <a:schemeClr val="accent5"/>
                </a:solidFill>
              </a:rPr>
              <a:pPr/>
              <a:t>‹N°›</a:t>
            </a:fld>
            <a:r>
              <a:rPr lang="fr-FR" dirty="0" smtClean="0"/>
              <a:t> </a:t>
            </a:r>
            <a:r>
              <a:rPr lang="fr-FR" dirty="0" smtClean="0">
                <a:solidFill>
                  <a:schemeClr val="tx1"/>
                </a:solidFill>
              </a:rPr>
              <a:t>―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04702" y="6356351"/>
            <a:ext cx="3086100" cy="365125"/>
          </a:xfrm>
          <a:prstGeom prst="rect">
            <a:avLst/>
          </a:prstGeom>
        </p:spPr>
        <p:txBody>
          <a:bodyPr/>
          <a:lstStyle>
            <a:lvl1pPr algn="l">
              <a:defRPr sz="900" cap="all" baseline="0">
                <a:latin typeface="Arial" panose="020B0604020202020204" pitchFamily="34" charset="0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Journée </a:t>
            </a:r>
            <a:r>
              <a:rPr lang="fr-FR" dirty="0" err="1" smtClean="0">
                <a:solidFill>
                  <a:schemeClr val="tx1"/>
                </a:solidFill>
              </a:rPr>
              <a:t>Gema</a:t>
            </a:r>
            <a:r>
              <a:rPr lang="fr-FR" dirty="0" smtClean="0">
                <a:solidFill>
                  <a:schemeClr val="tx1"/>
                </a:solidFill>
              </a:rPr>
              <a:t> du 12 décembre 2018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6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7204" y="457200"/>
            <a:ext cx="6033366" cy="1600200"/>
          </a:xfrm>
        </p:spPr>
        <p:txBody>
          <a:bodyPr anchor="b"/>
          <a:lstStyle>
            <a:lvl1pPr>
              <a:defRPr sz="20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617204" y="2197769"/>
            <a:ext cx="6033366" cy="28724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accent5"/>
                </a:solidFill>
                <a:latin typeface="Arial" panose="020B0604020202020204" pitchFamily="34" charset="0"/>
              </a:defRPr>
            </a:lvl1pPr>
            <a:lvl2pPr marL="0" indent="0">
              <a:buNone/>
              <a:defRPr sz="1800">
                <a:solidFill>
                  <a:srgbClr val="1099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None/>
              <a:defRPr sz="1800">
                <a:solidFill>
                  <a:srgbClr val="1099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None/>
              <a:defRPr sz="1800">
                <a:solidFill>
                  <a:srgbClr val="1099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None/>
              <a:defRPr sz="1800" b="0" i="0">
                <a:solidFill>
                  <a:srgbClr val="1099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indent="0">
              <a:buNone/>
              <a:defRPr sz="1800" b="0" i="0">
                <a:solidFill>
                  <a:srgbClr val="1099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 indent="0">
              <a:buNone/>
              <a:defRPr sz="1800" b="0" i="0">
                <a:solidFill>
                  <a:srgbClr val="1099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0" indent="0">
              <a:buNone/>
              <a:defRPr sz="1800" b="0" i="0">
                <a:solidFill>
                  <a:srgbClr val="1099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0" indent="0">
              <a:buNone/>
              <a:defRPr sz="1800" b="0" i="0">
                <a:solidFill>
                  <a:srgbClr val="1099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fr-FR" dirty="0" smtClean="0"/>
              <a:t>Modifiez les styles du sous-titre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04702" y="6356351"/>
            <a:ext cx="3086100" cy="365125"/>
          </a:xfrm>
          <a:prstGeom prst="rect">
            <a:avLst/>
          </a:prstGeom>
        </p:spPr>
        <p:txBody>
          <a:bodyPr/>
          <a:lstStyle>
            <a:lvl1pPr algn="l">
              <a:defRPr sz="900" cap="all" baseline="0">
                <a:latin typeface="Arial" panose="020B0604020202020204" pitchFamily="34" charset="0"/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Journée GEMA du 12 Décembre 2018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― </a:t>
            </a:r>
            <a:fld id="{9A18FDBB-F0A5-764D-91B2-FA0BEB268116}" type="slidenum">
              <a:rPr lang="fr-FR" b="1" smtClean="0">
                <a:solidFill>
                  <a:schemeClr val="accent5"/>
                </a:solidFill>
              </a:rPr>
              <a:pPr/>
              <a:t>‹N°›</a:t>
            </a:fld>
            <a:r>
              <a:rPr lang="fr-FR" dirty="0" smtClean="0"/>
              <a:t> </a:t>
            </a:r>
            <a:r>
              <a:rPr lang="fr-FR" dirty="0" smtClean="0">
                <a:solidFill>
                  <a:schemeClr val="tx1"/>
                </a:solidFill>
              </a:rPr>
              <a:t>―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Espace réservé du contenu 10"/>
          <p:cNvSpPr>
            <a:spLocks noGrp="1"/>
          </p:cNvSpPr>
          <p:nvPr>
            <p:ph sz="quarter" idx="15"/>
          </p:nvPr>
        </p:nvSpPr>
        <p:spPr>
          <a:xfrm>
            <a:off x="2604702" y="3619765"/>
            <a:ext cx="6032500" cy="223239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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9" name="Espace réservé du texte 18"/>
          <p:cNvSpPr>
            <a:spLocks noGrp="1"/>
          </p:cNvSpPr>
          <p:nvPr>
            <p:ph type="body" sz="quarter" idx="16"/>
          </p:nvPr>
        </p:nvSpPr>
        <p:spPr>
          <a:xfrm>
            <a:off x="2617204" y="2485016"/>
            <a:ext cx="6032500" cy="796066"/>
          </a:xfrm>
        </p:spPr>
        <p:txBody>
          <a:bodyPr/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texte 20"/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3362433"/>
            <a:ext cx="6018212" cy="24137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 smtClean="0"/>
              <a:t>Modifiez les styles de l’intertitre</a:t>
            </a:r>
          </a:p>
        </p:txBody>
      </p:sp>
    </p:spTree>
    <p:extLst>
      <p:ext uri="{BB962C8B-B14F-4D97-AF65-F5344CB8AC3E}">
        <p14:creationId xmlns:p14="http://schemas.microsoft.com/office/powerpoint/2010/main" val="380447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1143000"/>
          </a:xfrm>
        </p:spPr>
        <p:txBody>
          <a:bodyPr>
            <a:normAutofit/>
          </a:bodyPr>
          <a:lstStyle>
            <a:lvl1pPr algn="r">
              <a:defRPr sz="26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61367" y="6357226"/>
            <a:ext cx="3626313" cy="365125"/>
          </a:xfrm>
          <a:ln>
            <a:noFill/>
          </a:ln>
        </p:spPr>
        <p:txBody>
          <a:bodyPr/>
          <a:lstStyle>
            <a:lvl1pPr algn="r">
              <a:defRPr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Journée GEMA du 12 décembre 2018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172400" y="6356350"/>
            <a:ext cx="514400" cy="365125"/>
          </a:xfrm>
          <a:ln>
            <a:noFill/>
          </a:ln>
        </p:spPr>
        <p:txBody>
          <a:bodyPr/>
          <a:lstStyle>
            <a:lvl1pPr>
              <a:defRPr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324F7DD8-3F9F-4CB4-A5D1-AD3DA5AA961F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179515" y="-8176"/>
            <a:ext cx="1219170" cy="4888895"/>
            <a:chOff x="179515" y="-8176"/>
            <a:chExt cx="1219170" cy="4888895"/>
          </a:xfrm>
        </p:grpSpPr>
        <p:pic>
          <p:nvPicPr>
            <p:cNvPr id="8" name="Image 7" descr="C:\Users\thomasna\AppData\Local\Temp\Temp1_AESN.zip\AESN\LOGOS\2 BLOCS\LOGO_AESN+ADL+ENS+TRAITS_VERT_QUADRI_BLEU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052"/>
            <a:stretch/>
          </p:blipFill>
          <p:spPr bwMode="auto">
            <a:xfrm>
              <a:off x="179515" y="-8176"/>
              <a:ext cx="1219170" cy="25068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0" name="Groupe 9"/>
            <p:cNvGrpSpPr/>
            <p:nvPr/>
          </p:nvGrpSpPr>
          <p:grpSpPr>
            <a:xfrm>
              <a:off x="318334" y="2800231"/>
              <a:ext cx="958336" cy="309409"/>
              <a:chOff x="318334" y="2800231"/>
              <a:chExt cx="958336" cy="309409"/>
            </a:xfrm>
          </p:grpSpPr>
          <p:cxnSp>
            <p:nvCxnSpPr>
              <p:cNvPr id="15" name="Connecteur droit 14"/>
              <p:cNvCxnSpPr/>
              <p:nvPr/>
            </p:nvCxnSpPr>
            <p:spPr>
              <a:xfrm rot="21334301">
                <a:off x="318334" y="3083605"/>
                <a:ext cx="380365" cy="26035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 flipV="1">
                <a:off x="457520" y="2888971"/>
                <a:ext cx="819150" cy="6985"/>
              </a:xfrm>
              <a:prstGeom prst="line">
                <a:avLst/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>
                <a:off x="925395" y="2800231"/>
                <a:ext cx="304165" cy="0"/>
              </a:xfrm>
              <a:prstGeom prst="line">
                <a:avLst/>
              </a:prstGeom>
              <a:ln w="127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e 10"/>
            <p:cNvGrpSpPr/>
            <p:nvPr/>
          </p:nvGrpSpPr>
          <p:grpSpPr>
            <a:xfrm rot="10800000">
              <a:off x="181613" y="4725144"/>
              <a:ext cx="1035050" cy="155575"/>
              <a:chOff x="470735" y="2952631"/>
              <a:chExt cx="1035050" cy="155575"/>
            </a:xfrm>
          </p:grpSpPr>
          <p:cxnSp>
            <p:nvCxnSpPr>
              <p:cNvPr id="12" name="Connecteur droit 11"/>
              <p:cNvCxnSpPr/>
              <p:nvPr/>
            </p:nvCxnSpPr>
            <p:spPr>
              <a:xfrm rot="21334301">
                <a:off x="470735" y="3082171"/>
                <a:ext cx="380365" cy="26035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flipV="1">
                <a:off x="686635" y="3005336"/>
                <a:ext cx="819150" cy="6985"/>
              </a:xfrm>
              <a:prstGeom prst="line">
                <a:avLst/>
              </a:prstGeom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>
                <a:off x="1077795" y="2952631"/>
                <a:ext cx="304165" cy="0"/>
              </a:xfrm>
              <a:prstGeom prst="line">
                <a:avLst/>
              </a:prstGeom>
              <a:ln w="12700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1547664" y="1600200"/>
            <a:ext cx="71391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0088A8"/>
                </a:solidFill>
              </a:defRPr>
            </a:lvl1pPr>
            <a:lvl2pPr>
              <a:defRPr sz="2000"/>
            </a:lvl2pPr>
            <a:lvl3pPr marL="1143000" indent="-228600">
              <a:buFont typeface="Symbol" panose="05050102010706020507" pitchFamily="18" charset="2"/>
              <a:buChar char=""/>
              <a:defRPr sz="1800"/>
            </a:lvl3pPr>
            <a:lvl4pPr>
              <a:defRPr sz="1600"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1017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F952D99D-E540-6C41-AFED-271F711F2D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3" t="10008" r="15521" b="34847"/>
          <a:stretch/>
        </p:blipFill>
        <p:spPr>
          <a:xfrm>
            <a:off x="134725" y="2881422"/>
            <a:ext cx="9009276" cy="397657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8FDBB-F0A5-764D-91B2-FA0BEB268116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="" xmlns:a16="http://schemas.microsoft.com/office/drawing/2014/main" id="{58E60FDC-BAB5-BE4E-A32B-D4DDAFE85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>
                <a:solidFill>
                  <a:schemeClr val="tx1"/>
                </a:solidFill>
              </a:rPr>
              <a:t>Journée GEMA du 12 décembre 2018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" y="-10633"/>
            <a:ext cx="1517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0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68" r:id="rId5"/>
    <p:sldLayoutId id="2147483669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outube.com/watch?v=6k9XVAQI8zs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gesteau.fr/vie-des-territoires/les-benefices-de-la-restauration-des-cours-deau-les-elus-temoignent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1693125" y="4712157"/>
            <a:ext cx="7020271" cy="1947550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 smtClean="0">
                <a:solidFill>
                  <a:schemeClr val="accent3">
                    <a:lumMod val="75000"/>
                  </a:schemeClr>
                </a:solidFill>
              </a:rPr>
              <a:t>Journée n°2 </a:t>
            </a:r>
            <a:r>
              <a:rPr lang="fr-FR" sz="2800" b="1" dirty="0">
                <a:solidFill>
                  <a:schemeClr val="accent3">
                    <a:lumMod val="75000"/>
                  </a:schemeClr>
                </a:solidFill>
              </a:rPr>
              <a:t>: Restaurer le fonctionnement </a:t>
            </a:r>
            <a:r>
              <a:rPr lang="fr-FR" sz="2800" b="1" dirty="0" err="1">
                <a:solidFill>
                  <a:schemeClr val="accent3">
                    <a:lumMod val="75000"/>
                  </a:schemeClr>
                </a:solidFill>
              </a:rPr>
              <a:t>hydromorphologique</a:t>
            </a:r>
            <a:r>
              <a:rPr lang="fr-FR" sz="2800" b="1" dirty="0">
                <a:solidFill>
                  <a:schemeClr val="accent3">
                    <a:lumMod val="75000"/>
                  </a:schemeClr>
                </a:solidFill>
              </a:rPr>
              <a:t> des cours d’eau en faveur de la biodiversité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="" xmlns:a16="http://schemas.microsoft.com/office/drawing/2014/main" id="{8888A128-4E74-0143-A773-034B7D7DD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492" y="3371625"/>
            <a:ext cx="3018970" cy="1550082"/>
          </a:xfrm>
          <a:prstGeom prst="rect">
            <a:avLst/>
          </a:prstGeom>
        </p:spPr>
      </p:pic>
      <p:pic>
        <p:nvPicPr>
          <p:cNvPr id="2050" name="Picture 2" descr="R:\Directions\DVO\Serv Milieu Aqua - Agri\Milieu_Aquatique_Rivières\MF\USAGMA\1 - ARDON AILETTE\02 09 2020 - Réouverture ardon\IMG_79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9487"/>
            <a:ext cx="3524099" cy="26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R:\Directions\DVO\Serv Milieu Aqua - Agri\Milieu_Aquatique_Rivières\MF\USAGMA\1 - ARDON AILETTE\02 09 2020 - Réouverture ardon\IMG_79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7550" y="1002991"/>
            <a:ext cx="4108027" cy="30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16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Redonnons libre-cours à nos rivières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Atelier   EAU et CLIMAT 1</a:t>
            </a:r>
            <a:r>
              <a:rPr lang="fr-FR" baseline="30000" dirty="0" smtClean="0"/>
              <a:t>er</a:t>
            </a:r>
            <a:r>
              <a:rPr lang="fr-FR" dirty="0" smtClean="0"/>
              <a:t> juin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7DD8-3F9F-4CB4-A5D1-AD3DA5AA961F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47664" y="1600200"/>
            <a:ext cx="7139136" cy="220254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Vidéo </a:t>
            </a:r>
            <a:r>
              <a:rPr lang="fr-FR" dirty="0" smtClean="0"/>
              <a:t>d’introduction sur la continuité écologique en rivière : </a:t>
            </a:r>
            <a:r>
              <a:rPr lang="fr-FR" dirty="0" smtClean="0">
                <a:hlinkClick r:id="rId2"/>
              </a:rPr>
              <a:t>https</a:t>
            </a:r>
            <a:r>
              <a:rPr lang="fr-FR" dirty="0">
                <a:hlinkClick r:id="rId2"/>
              </a:rPr>
              <a:t>://</a:t>
            </a:r>
            <a:r>
              <a:rPr lang="fr-FR" dirty="0" smtClean="0">
                <a:hlinkClick r:id="rId2"/>
              </a:rPr>
              <a:t>www.youtube.com/watch?v=6k9XVAQI8zs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8" name="Picture 2" descr="C:\Users\magoutme\Documents\Documents 2018\DOCS TECH\hydromorpho\avant après\Pasteurs Hirson\seuil apres travau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97" y="2856993"/>
            <a:ext cx="4760318" cy="350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62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r="4230"/>
          <a:stretch/>
        </p:blipFill>
        <p:spPr bwMode="auto">
          <a:xfrm>
            <a:off x="1875149" y="1701209"/>
            <a:ext cx="7252054" cy="507299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69" y="32703"/>
            <a:ext cx="4340763" cy="93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7DD8-3F9F-4CB4-A5D1-AD3DA5AA961F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083D84C-C0B5-CE42-9685-6E155D92F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028" y="115273"/>
            <a:ext cx="1526339" cy="77223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434370" y="1144127"/>
            <a:ext cx="7692834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fr-FR" dirty="0" smtClean="0">
                <a:solidFill>
                  <a:srgbClr val="0088A8"/>
                </a:solidFill>
              </a:rPr>
              <a:t>Le 11</a:t>
            </a:r>
            <a:r>
              <a:rPr lang="fr-FR" baseline="30000" dirty="0" smtClean="0">
                <a:solidFill>
                  <a:srgbClr val="0088A8"/>
                </a:solidFill>
              </a:rPr>
              <a:t>è</a:t>
            </a:r>
            <a:r>
              <a:rPr lang="fr-FR" dirty="0" smtClean="0">
                <a:solidFill>
                  <a:srgbClr val="0088A8"/>
                </a:solidFill>
              </a:rPr>
              <a:t> programme </a:t>
            </a:r>
            <a:r>
              <a:rPr lang="fr-FR" dirty="0">
                <a:solidFill>
                  <a:srgbClr val="0088A8"/>
                </a:solidFill>
              </a:rPr>
              <a:t>s’inscrit dans un contexte de </a:t>
            </a:r>
            <a:r>
              <a:rPr lang="fr-FR" b="1" dirty="0">
                <a:solidFill>
                  <a:srgbClr val="0088A8"/>
                </a:solidFill>
              </a:rPr>
              <a:t>maîtrise de la dépense publique. </a:t>
            </a:r>
            <a:r>
              <a:rPr lang="fr-FR" dirty="0">
                <a:solidFill>
                  <a:srgbClr val="0088A8"/>
                </a:solidFill>
              </a:rPr>
              <a:t>Il vise donc à une </a:t>
            </a:r>
            <a:r>
              <a:rPr lang="fr-FR" b="1" dirty="0">
                <a:solidFill>
                  <a:srgbClr val="0088A8"/>
                </a:solidFill>
              </a:rPr>
              <a:t>efficacité accrue </a:t>
            </a:r>
            <a:r>
              <a:rPr lang="fr-FR" dirty="0">
                <a:solidFill>
                  <a:srgbClr val="0088A8"/>
                </a:solidFill>
              </a:rPr>
              <a:t>des </a:t>
            </a:r>
            <a:r>
              <a:rPr lang="fr-FR" dirty="0" smtClean="0">
                <a:solidFill>
                  <a:srgbClr val="0088A8"/>
                </a:solidFill>
              </a:rPr>
              <a:t>interventions.</a:t>
            </a:r>
          </a:p>
          <a:p>
            <a:pPr lvl="0">
              <a:lnSpc>
                <a:spcPct val="90000"/>
              </a:lnSpc>
            </a:pPr>
            <a:endParaRPr lang="fr-FR" dirty="0" smtClean="0">
              <a:solidFill>
                <a:srgbClr val="0088A8"/>
              </a:solidFill>
            </a:endParaRPr>
          </a:p>
          <a:p>
            <a:pPr lvl="0">
              <a:lnSpc>
                <a:spcPct val="90000"/>
              </a:lnSpc>
            </a:pPr>
            <a:endParaRPr lang="fr-FR" dirty="0" smtClean="0">
              <a:solidFill>
                <a:srgbClr val="0088A8"/>
              </a:solidFill>
            </a:endParaRPr>
          </a:p>
          <a:p>
            <a:pPr lvl="0">
              <a:lnSpc>
                <a:spcPct val="90000"/>
              </a:lnSpc>
            </a:pPr>
            <a:endParaRPr lang="fr-FR" dirty="0">
              <a:solidFill>
                <a:srgbClr val="0088A8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34370" y="1779259"/>
            <a:ext cx="4541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88A8"/>
                </a:solidFill>
              </a:rPr>
              <a:t>Par rapport au 10</a:t>
            </a:r>
            <a:r>
              <a:rPr lang="fr-FR" baseline="30000" dirty="0" smtClean="0">
                <a:solidFill>
                  <a:srgbClr val="0088A8"/>
                </a:solidFill>
              </a:rPr>
              <a:t>ème</a:t>
            </a:r>
            <a:r>
              <a:rPr lang="fr-FR" dirty="0" smtClean="0">
                <a:solidFill>
                  <a:srgbClr val="0088A8"/>
                </a:solidFill>
              </a:rPr>
              <a:t> programme : </a:t>
            </a:r>
          </a:p>
          <a:p>
            <a:pPr marL="265113" indent="-179388"/>
            <a:r>
              <a:rPr lang="fr-FR" dirty="0" smtClean="0">
                <a:solidFill>
                  <a:srgbClr val="0088A8"/>
                </a:solidFill>
              </a:rPr>
              <a:t>- baisse du budget global AIDES (-12%)</a:t>
            </a:r>
          </a:p>
          <a:p>
            <a:pPr marL="265113" indent="-179388"/>
            <a:r>
              <a:rPr lang="fr-FR" dirty="0" smtClean="0">
                <a:solidFill>
                  <a:srgbClr val="0088A8"/>
                </a:solidFill>
              </a:rPr>
              <a:t>- maintien budget « restauration milieux » </a:t>
            </a:r>
            <a:endParaRPr lang="fr-FR" dirty="0"/>
          </a:p>
        </p:txBody>
      </p:sp>
      <p:sp>
        <p:nvSpPr>
          <p:cNvPr id="8" name="Flèche vers le bas 7"/>
          <p:cNvSpPr/>
          <p:nvPr/>
        </p:nvSpPr>
        <p:spPr>
          <a:xfrm>
            <a:off x="2838898" y="2732565"/>
            <a:ext cx="323726" cy="382772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008475" y="2808920"/>
            <a:ext cx="574158" cy="221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975498" y="2120056"/>
            <a:ext cx="307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Budget 11</a:t>
            </a:r>
            <a:r>
              <a:rPr lang="fr-FR" b="1" baseline="30000" dirty="0" smtClean="0"/>
              <a:t>ème</a:t>
            </a:r>
            <a:r>
              <a:rPr lang="fr-FR" b="1" dirty="0" smtClean="0"/>
              <a:t> programme :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831554" y="4223169"/>
            <a:ext cx="1538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 smtClean="0"/>
              <a:t>11</a:t>
            </a:r>
            <a:r>
              <a:rPr lang="fr-FR" sz="1200" b="1" u="sng" baseline="30000" dirty="0" smtClean="0"/>
              <a:t>ème</a:t>
            </a:r>
            <a:r>
              <a:rPr lang="fr-FR" sz="1200" b="1" u="sng" dirty="0" smtClean="0"/>
              <a:t> programme :  </a:t>
            </a:r>
          </a:p>
        </p:txBody>
      </p:sp>
      <p:sp>
        <p:nvSpPr>
          <p:cNvPr id="12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61367" y="6357226"/>
            <a:ext cx="3626313" cy="365125"/>
          </a:xfrm>
        </p:spPr>
        <p:txBody>
          <a:bodyPr/>
          <a:lstStyle/>
          <a:p>
            <a:r>
              <a:rPr lang="fr-FR" dirty="0" smtClean="0"/>
              <a:t>Atelier   EAU et CLIMAT 1</a:t>
            </a:r>
            <a:r>
              <a:rPr lang="fr-FR" baseline="30000" dirty="0" smtClean="0"/>
              <a:t>er</a:t>
            </a:r>
            <a:r>
              <a:rPr lang="fr-FR" dirty="0" smtClean="0"/>
              <a:t> juin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9196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>
                <a:solidFill>
                  <a:schemeClr val="tx1"/>
                </a:solidFill>
              </a:rPr>
              <a:t>― </a:t>
            </a:r>
            <a:fld id="{9A18FDBB-F0A5-764D-91B2-FA0BEB268116}" type="slidenum">
              <a:rPr lang="fr-FR" b="1" smtClean="0">
                <a:solidFill>
                  <a:schemeClr val="accent5"/>
                </a:solidFill>
              </a:rPr>
              <a:pPr/>
              <a:t>4</a:t>
            </a:fld>
            <a:r>
              <a:rPr lang="fr-FR" smtClean="0"/>
              <a:t> </a:t>
            </a:r>
            <a:r>
              <a:rPr lang="fr-FR" smtClean="0">
                <a:solidFill>
                  <a:schemeClr val="tx1"/>
                </a:solidFill>
              </a:rPr>
              <a:t>―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855" y="1537418"/>
            <a:ext cx="6427894" cy="45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9" y="4348229"/>
            <a:ext cx="1925753" cy="92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9" y="3249031"/>
            <a:ext cx="1925753" cy="88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396809" y="2014051"/>
            <a:ext cx="1979713" cy="1121035"/>
            <a:chOff x="69812" y="1628800"/>
            <a:chExt cx="1730441" cy="1248026"/>
          </a:xfrm>
        </p:grpSpPr>
        <p:pic>
          <p:nvPicPr>
            <p:cNvPr id="8" name="Picture 2" descr="C:\Users\magoutme\Documents\Documents 2018\achats marchés\PANNEAUX 2014\créations\panneau3\iconographies p3\icono pour fond du panneau\méandres fond panneau\Méandres CENP\Le Marais_Varesnes2-BC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2" y="1628800"/>
              <a:ext cx="1730441" cy="115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69813" y="2636912"/>
              <a:ext cx="393004" cy="239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>
                  <a:solidFill>
                    <a:schemeClr val="bg1"/>
                  </a:solidFill>
                </a:rPr>
                <a:t>CENP</a:t>
              </a:r>
              <a:endParaRPr lang="fr-FR" sz="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46895"/>
          <a:stretch/>
        </p:blipFill>
        <p:spPr bwMode="auto">
          <a:xfrm>
            <a:off x="5838815" y="0"/>
            <a:ext cx="3305186" cy="120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61367" y="6357226"/>
            <a:ext cx="3626313" cy="365125"/>
          </a:xfrm>
        </p:spPr>
        <p:txBody>
          <a:bodyPr/>
          <a:lstStyle/>
          <a:p>
            <a:r>
              <a:rPr lang="fr-FR" dirty="0" smtClean="0"/>
              <a:t>Atelier   EAU et CLIMAT 1</a:t>
            </a:r>
            <a:r>
              <a:rPr lang="fr-FR" baseline="30000" dirty="0" smtClean="0"/>
              <a:t>er</a:t>
            </a:r>
            <a:r>
              <a:rPr lang="fr-FR" dirty="0" smtClean="0"/>
              <a:t> juin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4598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7DD8-3F9F-4CB4-A5D1-AD3DA5AA961F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8590"/>
            <a:ext cx="4199405" cy="560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67" y="1553783"/>
            <a:ext cx="2376264" cy="116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192" y="3104969"/>
            <a:ext cx="2411169" cy="116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72" y="4717986"/>
            <a:ext cx="2407454" cy="118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7039427" y="5021796"/>
            <a:ext cx="1882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Reconnecter les milieux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7039428" y="3114888"/>
            <a:ext cx="2003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multiples </a:t>
            </a:r>
            <a:r>
              <a:rPr lang="fr-FR" b="1" dirty="0" smtClean="0"/>
              <a:t>bénéfices</a:t>
            </a:r>
          </a:p>
          <a:p>
            <a:r>
              <a:rPr lang="fr-FR" b="1" dirty="0"/>
              <a:t>d</a:t>
            </a:r>
            <a:r>
              <a:rPr lang="fr-FR" b="1" dirty="0" smtClean="0"/>
              <a:t>e l’hydraulique douce </a:t>
            </a:r>
          </a:p>
          <a:p>
            <a:r>
              <a:rPr lang="fr-FR" b="1" dirty="0" smtClean="0"/>
              <a:t>(ex. haies)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039428" y="1553783"/>
            <a:ext cx="1890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Préserver, restaurer et</a:t>
            </a:r>
          </a:p>
          <a:p>
            <a:r>
              <a:rPr lang="fr-FR" b="1" dirty="0"/>
              <a:t>valoriser les zones humides</a:t>
            </a:r>
            <a:endParaRPr lang="fr-FR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46895"/>
          <a:stretch/>
        </p:blipFill>
        <p:spPr bwMode="auto">
          <a:xfrm>
            <a:off x="6612547" y="0"/>
            <a:ext cx="2518913" cy="91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61367" y="6357226"/>
            <a:ext cx="3626313" cy="365125"/>
          </a:xfrm>
        </p:spPr>
        <p:txBody>
          <a:bodyPr/>
          <a:lstStyle/>
          <a:p>
            <a:r>
              <a:rPr lang="fr-FR" dirty="0" smtClean="0"/>
              <a:t>Atelier   EAU et CLIMAT 1</a:t>
            </a:r>
            <a:r>
              <a:rPr lang="fr-FR" baseline="30000" dirty="0" smtClean="0"/>
              <a:t>er</a:t>
            </a:r>
            <a:r>
              <a:rPr lang="fr-FR" dirty="0" smtClean="0"/>
              <a:t> juin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28764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886505"/>
          </a:xfrm>
        </p:spPr>
        <p:txBody>
          <a:bodyPr>
            <a:normAutofit fontScale="90000"/>
          </a:bodyPr>
          <a:lstStyle/>
          <a:p>
            <a:r>
              <a:rPr lang="fr-FR" altLang="fr-FR" sz="2800" cap="all" dirty="0"/>
              <a:t>Reconquête des milieux aquatiques et humides / </a:t>
            </a:r>
            <a:r>
              <a:rPr lang="fr-FR" altLang="fr-FR" sz="2800" cap="all" dirty="0" smtClean="0"/>
              <a:t>BIODIVERSITE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7DD8-3F9F-4CB4-A5D1-AD3DA5AA961F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547664" y="1335314"/>
            <a:ext cx="7407650" cy="5283200"/>
          </a:xfrm>
        </p:spPr>
        <p:txBody>
          <a:bodyPr>
            <a:normAutofit lnSpcReduction="10000"/>
          </a:bodyPr>
          <a:lstStyle/>
          <a:p>
            <a:r>
              <a:rPr lang="fr-FR" altLang="fr-FR" b="1" dirty="0">
                <a:solidFill>
                  <a:srgbClr val="990033"/>
                </a:solidFill>
                <a:cs typeface="Arial" pitchFamily="34" charset="0"/>
              </a:rPr>
              <a:t>Volet études, travaux, acquisitions</a:t>
            </a:r>
            <a:endParaRPr lang="fr-FR" b="1" dirty="0"/>
          </a:p>
          <a:p>
            <a:pPr algn="just"/>
            <a:r>
              <a:rPr lang="fr-FR" dirty="0"/>
              <a:t>Maintien de taux élevés de subvention : </a:t>
            </a:r>
            <a:r>
              <a:rPr lang="fr-FR" sz="2800" b="1" dirty="0" smtClean="0"/>
              <a:t>80% </a:t>
            </a:r>
            <a:r>
              <a:rPr lang="fr-FR" dirty="0" smtClean="0"/>
              <a:t>pour la restauration </a:t>
            </a:r>
            <a:r>
              <a:rPr lang="fr-FR" dirty="0" smtClean="0">
                <a:sym typeface="Wingdings" panose="05000000000000000000" pitchFamily="2" charset="2"/>
              </a:rPr>
              <a:t> Visite de </a:t>
            </a:r>
            <a:r>
              <a:rPr lang="fr-FR" dirty="0" err="1" smtClean="0"/>
              <a:t>Saulcy</a:t>
            </a:r>
            <a:r>
              <a:rPr lang="fr-FR" dirty="0" smtClean="0"/>
              <a:t>, travaux marais Béthencourt à </a:t>
            </a:r>
            <a:r>
              <a:rPr lang="fr-FR" dirty="0" err="1" smtClean="0"/>
              <a:t>Bailleval</a:t>
            </a:r>
            <a:endParaRPr lang="fr-FR" dirty="0"/>
          </a:p>
          <a:p>
            <a:pPr marL="0" indent="0" algn="just">
              <a:buNone/>
            </a:pPr>
            <a:r>
              <a:rPr lang="fr-FR" dirty="0"/>
              <a:t> </a:t>
            </a:r>
            <a:r>
              <a:rPr lang="fr-FR" sz="2800" b="1" dirty="0"/>
              <a:t>90% </a:t>
            </a:r>
            <a:r>
              <a:rPr lang="fr-FR" dirty="0"/>
              <a:t>pour la suppression des obstacles à la continuité, dans le cadre d’un contrat « eau et </a:t>
            </a:r>
            <a:r>
              <a:rPr lang="fr-FR" dirty="0" smtClean="0"/>
              <a:t>climat » </a:t>
            </a:r>
            <a:r>
              <a:rPr lang="fr-FR" dirty="0" smtClean="0">
                <a:sym typeface="Wingdings" panose="05000000000000000000" pitchFamily="2" charset="2"/>
              </a:rPr>
              <a:t> Moulin du Grand </a:t>
            </a:r>
            <a:r>
              <a:rPr lang="fr-FR" dirty="0" err="1" smtClean="0">
                <a:sym typeface="Wingdings" panose="05000000000000000000" pitchFamily="2" charset="2"/>
              </a:rPr>
              <a:t>Fitz</a:t>
            </a:r>
            <a:r>
              <a:rPr lang="fr-FR" dirty="0" smtClean="0">
                <a:sym typeface="Wingdings" panose="05000000000000000000" pitchFamily="2" charset="2"/>
              </a:rPr>
              <a:t>-James</a:t>
            </a:r>
            <a:endParaRPr lang="fr-FR" dirty="0"/>
          </a:p>
          <a:p>
            <a:pPr marL="0" indent="0" algn="just">
              <a:buNone/>
            </a:pPr>
            <a:endParaRPr lang="fr-FR" altLang="fr-FR" dirty="0">
              <a:solidFill>
                <a:srgbClr val="990033"/>
              </a:solidFill>
              <a:cs typeface="Arial" pitchFamily="34" charset="0"/>
            </a:endParaRPr>
          </a:p>
          <a:p>
            <a:pPr algn="just"/>
            <a:r>
              <a:rPr lang="fr-FR" altLang="fr-FR" b="1" dirty="0">
                <a:solidFill>
                  <a:srgbClr val="990033"/>
                </a:solidFill>
                <a:cs typeface="Arial" pitchFamily="34" charset="0"/>
              </a:rPr>
              <a:t>Volet animation rivières et zones humides</a:t>
            </a:r>
            <a:endParaRPr lang="fr-FR" altLang="fr-FR" b="1" dirty="0"/>
          </a:p>
          <a:p>
            <a:pPr algn="just"/>
            <a:r>
              <a:rPr lang="fr-FR" dirty="0" smtClean="0"/>
              <a:t> </a:t>
            </a:r>
            <a:r>
              <a:rPr lang="fr-FR" dirty="0"/>
              <a:t>De </a:t>
            </a:r>
            <a:r>
              <a:rPr lang="fr-FR" b="1" dirty="0"/>
              <a:t>50%</a:t>
            </a:r>
            <a:r>
              <a:rPr lang="fr-FR" dirty="0"/>
              <a:t> à </a:t>
            </a:r>
            <a:r>
              <a:rPr lang="fr-FR" b="1" dirty="0"/>
              <a:t>80%</a:t>
            </a:r>
            <a:r>
              <a:rPr lang="fr-FR" dirty="0"/>
              <a:t> suivant les typologies d’animation pour au moins 0,5 ETP et rattaché à un </a:t>
            </a:r>
            <a:r>
              <a:rPr lang="fr-FR" dirty="0" smtClean="0"/>
              <a:t>CTEC</a:t>
            </a:r>
          </a:p>
          <a:p>
            <a:pPr algn="just"/>
            <a:endParaRPr lang="fr-FR" dirty="0" smtClean="0"/>
          </a:p>
          <a:p>
            <a:pPr algn="just"/>
            <a:r>
              <a:rPr lang="fr-FR" b="1" dirty="0">
                <a:solidFill>
                  <a:srgbClr val="990033"/>
                </a:solidFill>
                <a:cs typeface="Arial" pitchFamily="34" charset="0"/>
              </a:rPr>
              <a:t>Volet entretien des cours d’eau : 40%</a:t>
            </a:r>
            <a:endParaRPr lang="fr-FR" b="1" dirty="0">
              <a:solidFill>
                <a:srgbClr val="990033"/>
              </a:solidFill>
              <a:cs typeface="Arial" pitchFamily="34" charset="0"/>
            </a:endParaRPr>
          </a:p>
          <a:p>
            <a:endParaRPr lang="fr-FR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61367" y="6357226"/>
            <a:ext cx="3626313" cy="365125"/>
          </a:xfrm>
        </p:spPr>
        <p:txBody>
          <a:bodyPr/>
          <a:lstStyle/>
          <a:p>
            <a:r>
              <a:rPr lang="fr-FR" dirty="0" smtClean="0"/>
              <a:t>Atelier   EAU et CLIMAT 1</a:t>
            </a:r>
            <a:r>
              <a:rPr lang="fr-FR" baseline="30000" dirty="0" smtClean="0"/>
              <a:t>er</a:t>
            </a:r>
            <a:r>
              <a:rPr lang="fr-FR" dirty="0" smtClean="0"/>
              <a:t> juin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158060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/>
              <a:t>Les élus témoignent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7DD8-3F9F-4CB4-A5D1-AD3DA5AA961F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hlinkClick r:id="rId2"/>
              </a:rPr>
              <a:t>https://</a:t>
            </a:r>
            <a:r>
              <a:rPr lang="fr-FR" dirty="0" smtClean="0">
                <a:hlinkClick r:id="rId2"/>
              </a:rPr>
              <a:t>www.gesteau.fr/vie-des-territoires/les-benefices-de-la-restauration-des-cours-deau-les-elus-temoignent</a:t>
            </a:r>
            <a:r>
              <a:rPr lang="fr-FR" dirty="0" smtClean="0"/>
              <a:t>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61367" y="6357226"/>
            <a:ext cx="3626313" cy="365125"/>
          </a:xfrm>
        </p:spPr>
        <p:txBody>
          <a:bodyPr/>
          <a:lstStyle/>
          <a:p>
            <a:r>
              <a:rPr lang="fr-FR" dirty="0" smtClean="0"/>
              <a:t>Atelier   EAU et CLIMAT 1</a:t>
            </a:r>
            <a:r>
              <a:rPr lang="fr-FR" baseline="30000" dirty="0" smtClean="0"/>
              <a:t>er</a:t>
            </a:r>
            <a:r>
              <a:rPr lang="fr-FR" dirty="0" smtClean="0"/>
              <a:t> juin</a:t>
            </a:r>
            <a:endParaRPr lang="fr-F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3" t="13347" r="706" b="15718"/>
          <a:stretch/>
        </p:blipFill>
        <p:spPr bwMode="auto">
          <a:xfrm>
            <a:off x="1857896" y="2929415"/>
            <a:ext cx="5914503" cy="328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925861"/>
      </p:ext>
    </p:extLst>
  </p:cSld>
  <p:clrMapOvr>
    <a:masterClrMapping/>
  </p:clrMapOvr>
</p:sld>
</file>

<file path=ppt/theme/theme1.xml><?xml version="1.0" encoding="utf-8"?>
<a:theme xmlns:a="http://schemas.openxmlformats.org/drawingml/2006/main" name="Gabarit AESN ppt v2-B">
  <a:themeElements>
    <a:clrScheme name="Personnalisé 5">
      <a:dk1>
        <a:sysClr val="windowText" lastClr="000000"/>
      </a:dk1>
      <a:lt1>
        <a:sysClr val="window" lastClr="FFFFFF"/>
      </a:lt1>
      <a:dk2>
        <a:srgbClr val="0093D0"/>
      </a:dk2>
      <a:lt2>
        <a:srgbClr val="DBEDFB"/>
      </a:lt2>
      <a:accent1>
        <a:srgbClr val="8E0C18"/>
      </a:accent1>
      <a:accent2>
        <a:srgbClr val="BB748A"/>
      </a:accent2>
      <a:accent3>
        <a:srgbClr val="7F7F7F"/>
      </a:accent3>
      <a:accent4>
        <a:srgbClr val="C17C14"/>
      </a:accent4>
      <a:accent5>
        <a:srgbClr val="0088A8"/>
      </a:accent5>
      <a:accent6>
        <a:srgbClr val="8FB265"/>
      </a:accent6>
      <a:hlink>
        <a:srgbClr val="0093D0"/>
      </a:hlink>
      <a:folHlink>
        <a:srgbClr val="0A50A1"/>
      </a:folHlink>
    </a:clrScheme>
    <a:fontScheme name="Personnalisé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31582727D4724F86975595A9C3AA09" ma:contentTypeVersion="13" ma:contentTypeDescription="Crée un document." ma:contentTypeScope="" ma:versionID="ed59f55a44453829f9545056daa0f5b9">
  <xsd:schema xmlns:xsd="http://www.w3.org/2001/XMLSchema" xmlns:xs="http://www.w3.org/2001/XMLSchema" xmlns:p="http://schemas.microsoft.com/office/2006/metadata/properties" xmlns:ns2="6cdeb152-993c-4a74-9519-4ca5dbe9ecf1" xmlns:ns3="71d4141a-d190-4fe0-a00a-64ac6791d904" targetNamespace="http://schemas.microsoft.com/office/2006/metadata/properties" ma:root="true" ma:fieldsID="91859dda73284d728c7e61e24b73ed18" ns2:_="" ns3:_="">
    <xsd:import namespace="6cdeb152-993c-4a74-9519-4ca5dbe9ecf1"/>
    <xsd:import namespace="71d4141a-d190-4fe0-a00a-64ac6791d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eb152-993c-4a74-9519-4ca5dbe9ec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d4141a-d190-4fe0-a00a-64ac6791d90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69558F-136E-4434-9207-5F0A980CE862}"/>
</file>

<file path=customXml/itemProps2.xml><?xml version="1.0" encoding="utf-8"?>
<ds:datastoreItem xmlns:ds="http://schemas.openxmlformats.org/officeDocument/2006/customXml" ds:itemID="{53483D37-BE0D-4603-8605-21642F862C35}"/>
</file>

<file path=customXml/itemProps3.xml><?xml version="1.0" encoding="utf-8"?>
<ds:datastoreItem xmlns:ds="http://schemas.openxmlformats.org/officeDocument/2006/customXml" ds:itemID="{13EF9E67-909B-4C8E-A8E4-6BC36D89EB0F}"/>
</file>

<file path=docProps/app.xml><?xml version="1.0" encoding="utf-8"?>
<Properties xmlns="http://schemas.openxmlformats.org/officeDocument/2006/extended-properties" xmlns:vt="http://schemas.openxmlformats.org/officeDocument/2006/docPropsVTypes">
  <Template>Gabarit AESN ppt v2-B</Template>
  <TotalTime>3583</TotalTime>
  <Words>209</Words>
  <Application>Microsoft Office PowerPoint</Application>
  <PresentationFormat>Affichage à l'écran (4:3)</PresentationFormat>
  <Paragraphs>40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Gabarit AESN ppt v2-B</vt:lpstr>
      <vt:lpstr>Journée n°2 : Restaurer le fonctionnement hydromorphologique des cours d’eau en faveur de la biodiversité</vt:lpstr>
      <vt:lpstr>Redonnons libre-cours à nos rivières</vt:lpstr>
      <vt:lpstr>Présentation PowerPoint</vt:lpstr>
      <vt:lpstr>Présentation PowerPoint</vt:lpstr>
      <vt:lpstr>Présentation PowerPoint</vt:lpstr>
      <vt:lpstr>Reconquête des milieux aquatiques et humides / BIODIVERSITE</vt:lpstr>
      <vt:lpstr>Les élus témoignent</vt:lpstr>
    </vt:vector>
  </TitlesOfParts>
  <Company>AESN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MONBRUN Marie-Dominique</dc:creator>
  <cp:lastModifiedBy>FALCONNET MADISONE</cp:lastModifiedBy>
  <cp:revision>254</cp:revision>
  <cp:lastPrinted>2019-01-23T15:17:03Z</cp:lastPrinted>
  <dcterms:created xsi:type="dcterms:W3CDTF">2018-10-29T13:00:45Z</dcterms:created>
  <dcterms:modified xsi:type="dcterms:W3CDTF">2021-05-31T14:20:48Z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0x0101007131582727D4724F86975595A9C3AA09</vt:lpwstr>
  </property>
</Properties>
</file>